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3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74" r:id="rId2"/>
    <p:sldMasterId id="2147483650" r:id="rId3"/>
    <p:sldMasterId id="2147483662" r:id="rId4"/>
  </p:sldMasterIdLst>
  <p:notesMasterIdLst>
    <p:notesMasterId r:id="rId27"/>
  </p:notesMasterIdLst>
  <p:handoutMasterIdLst>
    <p:handoutMasterId r:id="rId28"/>
  </p:handoutMasterIdLst>
  <p:sldIdLst>
    <p:sldId id="278" r:id="rId5"/>
    <p:sldId id="277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79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</p:sld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403A4E3-9A94-0D4E-B049-DFC898E782CB}" v="11" dt="2025-12-07T22:02:35.40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649"/>
    <p:restoredTop sz="69384"/>
  </p:normalViewPr>
  <p:slideViewPr>
    <p:cSldViewPr snapToGrid="0" snapToObjects="1">
      <p:cViewPr varScale="1">
        <p:scale>
          <a:sx n="115" d="100"/>
          <a:sy n="115" d="100"/>
        </p:scale>
        <p:origin x="260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07" d="100"/>
          <a:sy n="107" d="100"/>
        </p:scale>
        <p:origin x="4672" y="16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34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6/11/relationships/changesInfo" Target="changesInfos/changesInfo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ZATMAN EL" userId="026a40a20fd73638" providerId="LiveId" clId="{F0D02F35-61BE-5F9E-8B21-B5CCF4EE31D2}"/>
    <pc:docChg chg="undo custSel addSld delSld modSld addMainMaster modMainMaster">
      <pc:chgData name="ZATMAN EL" userId="026a40a20fd73638" providerId="LiveId" clId="{F0D02F35-61BE-5F9E-8B21-B5CCF4EE31D2}" dt="2025-12-08T11:56:04.608" v="271" actId="20577"/>
      <pc:docMkLst>
        <pc:docMk/>
      </pc:docMkLst>
      <pc:sldChg chg="addSp delSp modSp del mod modNotesTx">
        <pc:chgData name="ZATMAN EL" userId="026a40a20fd73638" providerId="LiveId" clId="{F0D02F35-61BE-5F9E-8B21-B5CCF4EE31D2}" dt="2025-12-07T21:59:48.925" v="230" actId="2696"/>
        <pc:sldMkLst>
          <pc:docMk/>
          <pc:sldMk cId="0" sldId="256"/>
        </pc:sldMkLst>
        <pc:spChg chg="mod">
          <ac:chgData name="ZATMAN EL" userId="026a40a20fd73638" providerId="LiveId" clId="{F0D02F35-61BE-5F9E-8B21-B5CCF4EE31D2}" dt="2025-12-07T11:47:39.600" v="121" actId="1076"/>
          <ac:spMkLst>
            <pc:docMk/>
            <pc:sldMk cId="0" sldId="256"/>
            <ac:spMk id="2" creationId="{00000000-0000-0000-0000-000000000000}"/>
          </ac:spMkLst>
        </pc:spChg>
        <pc:spChg chg="mod">
          <ac:chgData name="ZATMAN EL" userId="026a40a20fd73638" providerId="LiveId" clId="{F0D02F35-61BE-5F9E-8B21-B5CCF4EE31D2}" dt="2025-12-07T11:47:49.322" v="123" actId="1076"/>
          <ac:spMkLst>
            <pc:docMk/>
            <pc:sldMk cId="0" sldId="256"/>
            <ac:spMk id="3" creationId="{00000000-0000-0000-0000-000000000000}"/>
          </ac:spMkLst>
        </pc:spChg>
        <pc:spChg chg="mod">
          <ac:chgData name="ZATMAN EL" userId="026a40a20fd73638" providerId="LiveId" clId="{F0D02F35-61BE-5F9E-8B21-B5CCF4EE31D2}" dt="2025-12-07T11:47:59.989" v="126" actId="1076"/>
          <ac:spMkLst>
            <pc:docMk/>
            <pc:sldMk cId="0" sldId="256"/>
            <ac:spMk id="4" creationId="{00000000-0000-0000-0000-000000000000}"/>
          </ac:spMkLst>
        </pc:spChg>
        <pc:spChg chg="mod">
          <ac:chgData name="ZATMAN EL" userId="026a40a20fd73638" providerId="LiveId" clId="{F0D02F35-61BE-5F9E-8B21-B5CCF4EE31D2}" dt="2025-12-07T11:48:05.031" v="127" actId="1076"/>
          <ac:spMkLst>
            <pc:docMk/>
            <pc:sldMk cId="0" sldId="256"/>
            <ac:spMk id="5" creationId="{00000000-0000-0000-0000-000000000000}"/>
          </ac:spMkLst>
        </pc:spChg>
        <pc:picChg chg="add del mod">
          <ac:chgData name="ZATMAN EL" userId="026a40a20fd73638" providerId="LiveId" clId="{F0D02F35-61BE-5F9E-8B21-B5CCF4EE31D2}" dt="2025-12-07T11:47:02.783" v="114" actId="478"/>
          <ac:picMkLst>
            <pc:docMk/>
            <pc:sldMk cId="0" sldId="256"/>
            <ac:picMk id="6" creationId="{6365443D-FB97-8AF2-8346-9A7E489ED4E2}"/>
          </ac:picMkLst>
        </pc:picChg>
        <pc:picChg chg="add mod">
          <ac:chgData name="ZATMAN EL" userId="026a40a20fd73638" providerId="LiveId" clId="{F0D02F35-61BE-5F9E-8B21-B5CCF4EE31D2}" dt="2025-12-07T11:50:02.138" v="148" actId="14100"/>
          <ac:picMkLst>
            <pc:docMk/>
            <pc:sldMk cId="0" sldId="256"/>
            <ac:picMk id="8" creationId="{C04EF71F-A45C-ABAA-EBFD-E9B941486BF3}"/>
          </ac:picMkLst>
        </pc:picChg>
      </pc:sldChg>
      <pc:sldChg chg="modNotesTx">
        <pc:chgData name="ZATMAN EL" userId="026a40a20fd73638" providerId="LiveId" clId="{F0D02F35-61BE-5F9E-8B21-B5CCF4EE31D2}" dt="2025-12-08T11:54:46.618" v="254" actId="20577"/>
        <pc:sldMkLst>
          <pc:docMk/>
          <pc:sldMk cId="0" sldId="257"/>
        </pc:sldMkLst>
      </pc:sldChg>
      <pc:sldChg chg="modNotesTx">
        <pc:chgData name="ZATMAN EL" userId="026a40a20fd73638" providerId="LiveId" clId="{F0D02F35-61BE-5F9E-8B21-B5CCF4EE31D2}" dt="2025-12-08T11:54:52.253" v="255" actId="20577"/>
        <pc:sldMkLst>
          <pc:docMk/>
          <pc:sldMk cId="0" sldId="258"/>
        </pc:sldMkLst>
      </pc:sldChg>
      <pc:sldChg chg="modNotesTx">
        <pc:chgData name="ZATMAN EL" userId="026a40a20fd73638" providerId="LiveId" clId="{F0D02F35-61BE-5F9E-8B21-B5CCF4EE31D2}" dt="2025-12-08T11:54:57.928" v="256" actId="20577"/>
        <pc:sldMkLst>
          <pc:docMk/>
          <pc:sldMk cId="0" sldId="259"/>
        </pc:sldMkLst>
      </pc:sldChg>
      <pc:sldChg chg="modNotesTx">
        <pc:chgData name="ZATMAN EL" userId="026a40a20fd73638" providerId="LiveId" clId="{F0D02F35-61BE-5F9E-8B21-B5CCF4EE31D2}" dt="2025-12-08T11:55:04.848" v="257" actId="20577"/>
        <pc:sldMkLst>
          <pc:docMk/>
          <pc:sldMk cId="0" sldId="260"/>
        </pc:sldMkLst>
      </pc:sldChg>
      <pc:sldChg chg="modNotesTx">
        <pc:chgData name="ZATMAN EL" userId="026a40a20fd73638" providerId="LiveId" clId="{F0D02F35-61BE-5F9E-8B21-B5CCF4EE31D2}" dt="2025-12-08T11:55:09.853" v="258" actId="20577"/>
        <pc:sldMkLst>
          <pc:docMk/>
          <pc:sldMk cId="0" sldId="261"/>
        </pc:sldMkLst>
      </pc:sldChg>
      <pc:sldChg chg="modSp mod modNotesTx">
        <pc:chgData name="ZATMAN EL" userId="026a40a20fd73638" providerId="LiveId" clId="{F0D02F35-61BE-5F9E-8B21-B5CCF4EE31D2}" dt="2025-12-08T11:55:13.924" v="260" actId="20577"/>
        <pc:sldMkLst>
          <pc:docMk/>
          <pc:sldMk cId="0" sldId="262"/>
        </pc:sldMkLst>
        <pc:spChg chg="mod">
          <ac:chgData name="ZATMAN EL" userId="026a40a20fd73638" providerId="LiveId" clId="{F0D02F35-61BE-5F9E-8B21-B5CCF4EE31D2}" dt="2025-12-07T12:01:38.043" v="158" actId="255"/>
          <ac:spMkLst>
            <pc:docMk/>
            <pc:sldMk cId="0" sldId="262"/>
            <ac:spMk id="4" creationId="{00000000-0000-0000-0000-000000000000}"/>
          </ac:spMkLst>
        </pc:spChg>
        <pc:spChg chg="mod">
          <ac:chgData name="ZATMAN EL" userId="026a40a20fd73638" providerId="LiveId" clId="{F0D02F35-61BE-5F9E-8B21-B5CCF4EE31D2}" dt="2025-12-07T12:02:04.115" v="166" actId="1035"/>
          <ac:spMkLst>
            <pc:docMk/>
            <pc:sldMk cId="0" sldId="262"/>
            <ac:spMk id="9" creationId="{00000000-0000-0000-0000-000000000000}"/>
          </ac:spMkLst>
        </pc:spChg>
        <pc:spChg chg="mod">
          <ac:chgData name="ZATMAN EL" userId="026a40a20fd73638" providerId="LiveId" clId="{F0D02F35-61BE-5F9E-8B21-B5CCF4EE31D2}" dt="2025-12-07T12:01:29.943" v="157" actId="255"/>
          <ac:spMkLst>
            <pc:docMk/>
            <pc:sldMk cId="0" sldId="262"/>
            <ac:spMk id="17" creationId="{00000000-0000-0000-0000-000000000000}"/>
          </ac:spMkLst>
        </pc:spChg>
        <pc:spChg chg="mod">
          <ac:chgData name="ZATMAN EL" userId="026a40a20fd73638" providerId="LiveId" clId="{F0D02F35-61BE-5F9E-8B21-B5CCF4EE31D2}" dt="2025-12-07T12:01:21.377" v="156" actId="255"/>
          <ac:spMkLst>
            <pc:docMk/>
            <pc:sldMk cId="0" sldId="262"/>
            <ac:spMk id="25" creationId="{00000000-0000-0000-0000-000000000000}"/>
          </ac:spMkLst>
        </pc:spChg>
        <pc:spChg chg="mod">
          <ac:chgData name="ZATMAN EL" userId="026a40a20fd73638" providerId="LiveId" clId="{F0D02F35-61BE-5F9E-8B21-B5CCF4EE31D2}" dt="2025-12-07T12:02:30.779" v="169" actId="113"/>
          <ac:spMkLst>
            <pc:docMk/>
            <pc:sldMk cId="0" sldId="262"/>
            <ac:spMk id="26" creationId="{00000000-0000-0000-0000-000000000000}"/>
          </ac:spMkLst>
        </pc:spChg>
        <pc:spChg chg="mod">
          <ac:chgData name="ZATMAN EL" userId="026a40a20fd73638" providerId="LiveId" clId="{F0D02F35-61BE-5F9E-8B21-B5CCF4EE31D2}" dt="2025-12-07T12:02:30.779" v="169" actId="113"/>
          <ac:spMkLst>
            <pc:docMk/>
            <pc:sldMk cId="0" sldId="262"/>
            <ac:spMk id="27" creationId="{00000000-0000-0000-0000-000000000000}"/>
          </ac:spMkLst>
        </pc:spChg>
        <pc:spChg chg="mod">
          <ac:chgData name="ZATMAN EL" userId="026a40a20fd73638" providerId="LiveId" clId="{F0D02F35-61BE-5F9E-8B21-B5CCF4EE31D2}" dt="2025-12-07T12:02:30.779" v="169" actId="113"/>
          <ac:spMkLst>
            <pc:docMk/>
            <pc:sldMk cId="0" sldId="262"/>
            <ac:spMk id="28" creationId="{00000000-0000-0000-0000-000000000000}"/>
          </ac:spMkLst>
        </pc:spChg>
        <pc:spChg chg="mod">
          <ac:chgData name="ZATMAN EL" userId="026a40a20fd73638" providerId="LiveId" clId="{F0D02F35-61BE-5F9E-8B21-B5CCF4EE31D2}" dt="2025-12-07T12:02:30.779" v="169" actId="113"/>
          <ac:spMkLst>
            <pc:docMk/>
            <pc:sldMk cId="0" sldId="262"/>
            <ac:spMk id="29" creationId="{00000000-0000-0000-0000-000000000000}"/>
          </ac:spMkLst>
        </pc:spChg>
        <pc:spChg chg="mod">
          <ac:chgData name="ZATMAN EL" userId="026a40a20fd73638" providerId="LiveId" clId="{F0D02F35-61BE-5F9E-8B21-B5CCF4EE31D2}" dt="2025-12-07T12:02:30.779" v="169" actId="113"/>
          <ac:spMkLst>
            <pc:docMk/>
            <pc:sldMk cId="0" sldId="262"/>
            <ac:spMk id="30" creationId="{00000000-0000-0000-0000-000000000000}"/>
          </ac:spMkLst>
        </pc:spChg>
        <pc:spChg chg="mod">
          <ac:chgData name="ZATMAN EL" userId="026a40a20fd73638" providerId="LiveId" clId="{F0D02F35-61BE-5F9E-8B21-B5CCF4EE31D2}" dt="2025-12-07T12:02:30.779" v="169" actId="113"/>
          <ac:spMkLst>
            <pc:docMk/>
            <pc:sldMk cId="0" sldId="262"/>
            <ac:spMk id="31" creationId="{00000000-0000-0000-0000-000000000000}"/>
          </ac:spMkLst>
        </pc:spChg>
        <pc:spChg chg="mod">
          <ac:chgData name="ZATMAN EL" userId="026a40a20fd73638" providerId="LiveId" clId="{F0D02F35-61BE-5F9E-8B21-B5CCF4EE31D2}" dt="2025-12-07T12:01:57.125" v="160" actId="120"/>
          <ac:spMkLst>
            <pc:docMk/>
            <pc:sldMk cId="0" sldId="262"/>
            <ac:spMk id="32" creationId="{00000000-0000-0000-0000-000000000000}"/>
          </ac:spMkLst>
        </pc:spChg>
      </pc:sldChg>
      <pc:sldChg chg="modNotesTx">
        <pc:chgData name="ZATMAN EL" userId="026a40a20fd73638" providerId="LiveId" clId="{F0D02F35-61BE-5F9E-8B21-B5CCF4EE31D2}" dt="2025-12-08T11:55:18.513" v="261" actId="20577"/>
        <pc:sldMkLst>
          <pc:docMk/>
          <pc:sldMk cId="0" sldId="263"/>
        </pc:sldMkLst>
      </pc:sldChg>
      <pc:sldChg chg="modNotesTx">
        <pc:chgData name="ZATMAN EL" userId="026a40a20fd73638" providerId="LiveId" clId="{F0D02F35-61BE-5F9E-8B21-B5CCF4EE31D2}" dt="2025-12-08T11:55:23.948" v="262" actId="20577"/>
        <pc:sldMkLst>
          <pc:docMk/>
          <pc:sldMk cId="0" sldId="264"/>
        </pc:sldMkLst>
      </pc:sldChg>
      <pc:sldChg chg="modSp mod modNotesTx">
        <pc:chgData name="ZATMAN EL" userId="026a40a20fd73638" providerId="LiveId" clId="{F0D02F35-61BE-5F9E-8B21-B5CCF4EE31D2}" dt="2025-12-08T11:55:28.877" v="263" actId="20577"/>
        <pc:sldMkLst>
          <pc:docMk/>
          <pc:sldMk cId="0" sldId="265"/>
        </pc:sldMkLst>
        <pc:spChg chg="mod">
          <ac:chgData name="ZATMAN EL" userId="026a40a20fd73638" providerId="LiveId" clId="{F0D02F35-61BE-5F9E-8B21-B5CCF4EE31D2}" dt="2025-12-07T12:10:41.237" v="194" actId="1036"/>
          <ac:spMkLst>
            <pc:docMk/>
            <pc:sldMk cId="0" sldId="265"/>
            <ac:spMk id="5" creationId="{00000000-0000-0000-0000-000000000000}"/>
          </ac:spMkLst>
        </pc:spChg>
        <pc:spChg chg="mod">
          <ac:chgData name="ZATMAN EL" userId="026a40a20fd73638" providerId="LiveId" clId="{F0D02F35-61BE-5F9E-8B21-B5CCF4EE31D2}" dt="2025-12-07T12:10:41.237" v="194" actId="1036"/>
          <ac:spMkLst>
            <pc:docMk/>
            <pc:sldMk cId="0" sldId="265"/>
            <ac:spMk id="6" creationId="{00000000-0000-0000-0000-000000000000}"/>
          </ac:spMkLst>
        </pc:spChg>
        <pc:spChg chg="mod">
          <ac:chgData name="ZATMAN EL" userId="026a40a20fd73638" providerId="LiveId" clId="{F0D02F35-61BE-5F9E-8B21-B5CCF4EE31D2}" dt="2025-12-07T12:10:53.133" v="197" actId="1036"/>
          <ac:spMkLst>
            <pc:docMk/>
            <pc:sldMk cId="0" sldId="265"/>
            <ac:spMk id="14" creationId="{00000000-0000-0000-0000-000000000000}"/>
          </ac:spMkLst>
        </pc:spChg>
        <pc:spChg chg="mod">
          <ac:chgData name="ZATMAN EL" userId="026a40a20fd73638" providerId="LiveId" clId="{F0D02F35-61BE-5F9E-8B21-B5CCF4EE31D2}" dt="2025-12-07T12:10:53.133" v="197" actId="1036"/>
          <ac:spMkLst>
            <pc:docMk/>
            <pc:sldMk cId="0" sldId="265"/>
            <ac:spMk id="15" creationId="{00000000-0000-0000-0000-000000000000}"/>
          </ac:spMkLst>
        </pc:spChg>
        <pc:spChg chg="mod">
          <ac:chgData name="ZATMAN EL" userId="026a40a20fd73638" providerId="LiveId" clId="{F0D02F35-61BE-5F9E-8B21-B5CCF4EE31D2}" dt="2025-12-07T12:10:53.133" v="197" actId="1036"/>
          <ac:spMkLst>
            <pc:docMk/>
            <pc:sldMk cId="0" sldId="265"/>
            <ac:spMk id="23" creationId="{00000000-0000-0000-0000-000000000000}"/>
          </ac:spMkLst>
        </pc:spChg>
        <pc:spChg chg="mod">
          <ac:chgData name="ZATMAN EL" userId="026a40a20fd73638" providerId="LiveId" clId="{F0D02F35-61BE-5F9E-8B21-B5CCF4EE31D2}" dt="2025-12-07T12:10:53.133" v="197" actId="1036"/>
          <ac:spMkLst>
            <pc:docMk/>
            <pc:sldMk cId="0" sldId="265"/>
            <ac:spMk id="24" creationId="{00000000-0000-0000-0000-000000000000}"/>
          </ac:spMkLst>
        </pc:spChg>
        <pc:spChg chg="mod">
          <ac:chgData name="ZATMAN EL" userId="026a40a20fd73638" providerId="LiveId" clId="{F0D02F35-61BE-5F9E-8B21-B5CCF4EE31D2}" dt="2025-12-07T12:09:29.199" v="182" actId="1076"/>
          <ac:spMkLst>
            <pc:docMk/>
            <pc:sldMk cId="0" sldId="265"/>
            <ac:spMk id="30" creationId="{00000000-0000-0000-0000-000000000000}"/>
          </ac:spMkLst>
        </pc:spChg>
        <pc:picChg chg="mod">
          <ac:chgData name="ZATMAN EL" userId="026a40a20fd73638" providerId="LiveId" clId="{F0D02F35-61BE-5F9E-8B21-B5CCF4EE31D2}" dt="2025-12-07T12:10:41.237" v="194" actId="1036"/>
          <ac:picMkLst>
            <pc:docMk/>
            <pc:sldMk cId="0" sldId="265"/>
            <ac:picMk id="4" creationId="{00000000-0000-0000-0000-000000000000}"/>
          </ac:picMkLst>
        </pc:picChg>
        <pc:picChg chg="mod">
          <ac:chgData name="ZATMAN EL" userId="026a40a20fd73638" providerId="LiveId" clId="{F0D02F35-61BE-5F9E-8B21-B5CCF4EE31D2}" dt="2025-12-07T12:10:53.133" v="197" actId="1036"/>
          <ac:picMkLst>
            <pc:docMk/>
            <pc:sldMk cId="0" sldId="265"/>
            <ac:picMk id="13" creationId="{00000000-0000-0000-0000-000000000000}"/>
          </ac:picMkLst>
        </pc:picChg>
        <pc:picChg chg="mod">
          <ac:chgData name="ZATMAN EL" userId="026a40a20fd73638" providerId="LiveId" clId="{F0D02F35-61BE-5F9E-8B21-B5CCF4EE31D2}" dt="2025-12-07T12:10:53.133" v="197" actId="1036"/>
          <ac:picMkLst>
            <pc:docMk/>
            <pc:sldMk cId="0" sldId="265"/>
            <ac:picMk id="22" creationId="{00000000-0000-0000-0000-000000000000}"/>
          </ac:picMkLst>
        </pc:picChg>
      </pc:sldChg>
      <pc:sldChg chg="modNotesTx">
        <pc:chgData name="ZATMAN EL" userId="026a40a20fd73638" providerId="LiveId" clId="{F0D02F35-61BE-5F9E-8B21-B5CCF4EE31D2}" dt="2025-12-08T11:55:35.788" v="264" actId="20577"/>
        <pc:sldMkLst>
          <pc:docMk/>
          <pc:sldMk cId="0" sldId="267"/>
        </pc:sldMkLst>
      </pc:sldChg>
      <pc:sldChg chg="modNotesTx">
        <pc:chgData name="ZATMAN EL" userId="026a40a20fd73638" providerId="LiveId" clId="{F0D02F35-61BE-5F9E-8B21-B5CCF4EE31D2}" dt="2025-12-08T11:55:39.201" v="265" actId="20577"/>
        <pc:sldMkLst>
          <pc:docMk/>
          <pc:sldMk cId="0" sldId="268"/>
        </pc:sldMkLst>
      </pc:sldChg>
      <pc:sldChg chg="modNotesTx">
        <pc:chgData name="ZATMAN EL" userId="026a40a20fd73638" providerId="LiveId" clId="{F0D02F35-61BE-5F9E-8B21-B5CCF4EE31D2}" dt="2025-12-08T11:55:42.417" v="266" actId="20577"/>
        <pc:sldMkLst>
          <pc:docMk/>
          <pc:sldMk cId="0" sldId="269"/>
        </pc:sldMkLst>
      </pc:sldChg>
      <pc:sldChg chg="modNotesTx">
        <pc:chgData name="ZATMAN EL" userId="026a40a20fd73638" providerId="LiveId" clId="{F0D02F35-61BE-5F9E-8B21-B5CCF4EE31D2}" dt="2025-12-08T11:55:46.657" v="267" actId="20577"/>
        <pc:sldMkLst>
          <pc:docMk/>
          <pc:sldMk cId="0" sldId="270"/>
        </pc:sldMkLst>
      </pc:sldChg>
      <pc:sldChg chg="modNotesTx">
        <pc:chgData name="ZATMAN EL" userId="026a40a20fd73638" providerId="LiveId" clId="{F0D02F35-61BE-5F9E-8B21-B5CCF4EE31D2}" dt="2025-12-08T11:55:50.481" v="268" actId="20577"/>
        <pc:sldMkLst>
          <pc:docMk/>
          <pc:sldMk cId="0" sldId="271"/>
        </pc:sldMkLst>
      </pc:sldChg>
      <pc:sldChg chg="modNotesTx">
        <pc:chgData name="ZATMAN EL" userId="026a40a20fd73638" providerId="LiveId" clId="{F0D02F35-61BE-5F9E-8B21-B5CCF4EE31D2}" dt="2025-12-08T11:55:54.636" v="269" actId="20577"/>
        <pc:sldMkLst>
          <pc:docMk/>
          <pc:sldMk cId="0" sldId="272"/>
        </pc:sldMkLst>
      </pc:sldChg>
      <pc:sldChg chg="modNotesTx">
        <pc:chgData name="ZATMAN EL" userId="026a40a20fd73638" providerId="LiveId" clId="{F0D02F35-61BE-5F9E-8B21-B5CCF4EE31D2}" dt="2025-12-08T11:55:59.140" v="270" actId="20577"/>
        <pc:sldMkLst>
          <pc:docMk/>
          <pc:sldMk cId="0" sldId="273"/>
        </pc:sldMkLst>
      </pc:sldChg>
      <pc:sldChg chg="modNotesTx">
        <pc:chgData name="ZATMAN EL" userId="026a40a20fd73638" providerId="LiveId" clId="{F0D02F35-61BE-5F9E-8B21-B5CCF4EE31D2}" dt="2025-12-08T11:56:04.608" v="271" actId="20577"/>
        <pc:sldMkLst>
          <pc:docMk/>
          <pc:sldMk cId="0" sldId="274"/>
        </pc:sldMkLst>
      </pc:sldChg>
      <pc:sldChg chg="add del setBg">
        <pc:chgData name="ZATMAN EL" userId="026a40a20fd73638" providerId="LiveId" clId="{F0D02F35-61BE-5F9E-8B21-B5CCF4EE31D2}" dt="2025-12-07T11:29:54.801" v="2" actId="2696"/>
        <pc:sldMkLst>
          <pc:docMk/>
          <pc:sldMk cId="0" sldId="276"/>
        </pc:sldMkLst>
      </pc:sldChg>
      <pc:sldChg chg="addSp modSp new mod modNotesTx">
        <pc:chgData name="ZATMAN EL" userId="026a40a20fd73638" providerId="LiveId" clId="{F0D02F35-61BE-5F9E-8B21-B5CCF4EE31D2}" dt="2025-12-08T11:54:40.349" v="253" actId="20577"/>
        <pc:sldMkLst>
          <pc:docMk/>
          <pc:sldMk cId="1488155886" sldId="277"/>
        </pc:sldMkLst>
        <pc:spChg chg="add mod">
          <ac:chgData name="ZATMAN EL" userId="026a40a20fd73638" providerId="LiveId" clId="{F0D02F35-61BE-5F9E-8B21-B5CCF4EE31D2}" dt="2025-12-07T11:30:17.631" v="3"/>
          <ac:spMkLst>
            <pc:docMk/>
            <pc:sldMk cId="1488155886" sldId="277"/>
            <ac:spMk id="4" creationId="{1421349B-6397-7708-1E6E-CE210CF1196E}"/>
          </ac:spMkLst>
        </pc:spChg>
        <pc:spChg chg="add mod">
          <ac:chgData name="ZATMAN EL" userId="026a40a20fd73638" providerId="LiveId" clId="{F0D02F35-61BE-5F9E-8B21-B5CCF4EE31D2}" dt="2025-12-07T11:30:17.631" v="3"/>
          <ac:spMkLst>
            <pc:docMk/>
            <pc:sldMk cId="1488155886" sldId="277"/>
            <ac:spMk id="5" creationId="{A5EDD41E-CCCE-A078-F487-9DCF60231E85}"/>
          </ac:spMkLst>
        </pc:spChg>
        <pc:spChg chg="mod">
          <ac:chgData name="ZATMAN EL" userId="026a40a20fd73638" providerId="LiveId" clId="{F0D02F35-61BE-5F9E-8B21-B5CCF4EE31D2}" dt="2025-12-07T11:31:00.171" v="9" actId="120"/>
          <ac:spMkLst>
            <pc:docMk/>
            <pc:sldMk cId="1488155886" sldId="277"/>
            <ac:spMk id="6" creationId="{24100C75-366A-60C2-6F12-2AB189138A1B}"/>
          </ac:spMkLst>
        </pc:spChg>
        <pc:spChg chg="add mod">
          <ac:chgData name="ZATMAN EL" userId="026a40a20fd73638" providerId="LiveId" clId="{F0D02F35-61BE-5F9E-8B21-B5CCF4EE31D2}" dt="2025-12-07T11:30:57.946" v="8" actId="120"/>
          <ac:spMkLst>
            <pc:docMk/>
            <pc:sldMk cId="1488155886" sldId="277"/>
            <ac:spMk id="7" creationId="{D8B16C98-6AF8-D095-533C-49037344F171}"/>
          </ac:spMkLst>
        </pc:spChg>
        <pc:spChg chg="add mod">
          <ac:chgData name="ZATMAN EL" userId="026a40a20fd73638" providerId="LiveId" clId="{F0D02F35-61BE-5F9E-8B21-B5CCF4EE31D2}" dt="2025-12-07T11:30:55.809" v="7" actId="120"/>
          <ac:spMkLst>
            <pc:docMk/>
            <pc:sldMk cId="1488155886" sldId="277"/>
            <ac:spMk id="8" creationId="{882C7D9E-A11D-22B7-EC76-48D2C0DCD4A6}"/>
          </ac:spMkLst>
        </pc:spChg>
        <pc:spChg chg="add mod">
          <ac:chgData name="ZATMAN EL" userId="026a40a20fd73638" providerId="LiveId" clId="{F0D02F35-61BE-5F9E-8B21-B5CCF4EE31D2}" dt="2025-12-07T11:31:09.205" v="13" actId="1038"/>
          <ac:spMkLst>
            <pc:docMk/>
            <pc:sldMk cId="1488155886" sldId="277"/>
            <ac:spMk id="9" creationId="{52D595C6-71DA-DCA4-0628-710157DDA91B}"/>
          </ac:spMkLst>
        </pc:spChg>
        <pc:spChg chg="mod">
          <ac:chgData name="ZATMAN EL" userId="026a40a20fd73638" providerId="LiveId" clId="{F0D02F35-61BE-5F9E-8B21-B5CCF4EE31D2}" dt="2025-12-07T11:31:28.757" v="26" actId="20577"/>
          <ac:spMkLst>
            <pc:docMk/>
            <pc:sldMk cId="1488155886" sldId="277"/>
            <ac:spMk id="15" creationId="{AFDBF113-D9EA-702F-725E-78C59103669D}"/>
          </ac:spMkLst>
        </pc:spChg>
        <pc:spChg chg="add mod">
          <ac:chgData name="ZATMAN EL" userId="026a40a20fd73638" providerId="LiveId" clId="{F0D02F35-61BE-5F9E-8B21-B5CCF4EE31D2}" dt="2025-12-07T11:30:17.631" v="3"/>
          <ac:spMkLst>
            <pc:docMk/>
            <pc:sldMk cId="1488155886" sldId="277"/>
            <ac:spMk id="16" creationId="{5850973C-0F25-D788-AA17-7A2B42B11FAD}"/>
          </ac:spMkLst>
        </pc:spChg>
        <pc:spChg chg="add mod">
          <ac:chgData name="ZATMAN EL" userId="026a40a20fd73638" providerId="LiveId" clId="{F0D02F35-61BE-5F9E-8B21-B5CCF4EE31D2}" dt="2025-12-07T11:30:17.631" v="3"/>
          <ac:spMkLst>
            <pc:docMk/>
            <pc:sldMk cId="1488155886" sldId="277"/>
            <ac:spMk id="17" creationId="{885CF52B-2DB8-9054-807E-8D260D0B0CCE}"/>
          </ac:spMkLst>
        </pc:spChg>
        <pc:spChg chg="mod">
          <ac:chgData name="ZATMAN EL" userId="026a40a20fd73638" providerId="LiveId" clId="{F0D02F35-61BE-5F9E-8B21-B5CCF4EE31D2}" dt="2025-12-07T11:33:21.635" v="82" actId="20577"/>
          <ac:spMkLst>
            <pc:docMk/>
            <pc:sldMk cId="1488155886" sldId="277"/>
            <ac:spMk id="18" creationId="{4935CC03-52C2-AD26-43BD-C48239017051}"/>
          </ac:spMkLst>
        </pc:spChg>
        <pc:spChg chg="add mod">
          <ac:chgData name="ZATMAN EL" userId="026a40a20fd73638" providerId="LiveId" clId="{F0D02F35-61BE-5F9E-8B21-B5CCF4EE31D2}" dt="2025-12-07T11:30:17.631" v="3"/>
          <ac:spMkLst>
            <pc:docMk/>
            <pc:sldMk cId="1488155886" sldId="277"/>
            <ac:spMk id="19" creationId="{DFB78DFA-CED6-6853-7167-6ED4AACBB337}"/>
          </ac:spMkLst>
        </pc:spChg>
        <pc:spChg chg="add mod">
          <ac:chgData name="ZATMAN EL" userId="026a40a20fd73638" providerId="LiveId" clId="{F0D02F35-61BE-5F9E-8B21-B5CCF4EE31D2}" dt="2025-12-07T11:30:17.631" v="3"/>
          <ac:spMkLst>
            <pc:docMk/>
            <pc:sldMk cId="1488155886" sldId="277"/>
            <ac:spMk id="21" creationId="{699C361C-C7F9-6056-6700-A79495E36308}"/>
          </ac:spMkLst>
        </pc:spChg>
        <pc:spChg chg="add mod">
          <ac:chgData name="ZATMAN EL" userId="026a40a20fd73638" providerId="LiveId" clId="{F0D02F35-61BE-5F9E-8B21-B5CCF4EE31D2}" dt="2025-12-07T11:30:17.631" v="3"/>
          <ac:spMkLst>
            <pc:docMk/>
            <pc:sldMk cId="1488155886" sldId="277"/>
            <ac:spMk id="22" creationId="{D9336672-FCC4-9B05-71C0-DFEFD91D3098}"/>
          </ac:spMkLst>
        </pc:spChg>
        <pc:spChg chg="mod">
          <ac:chgData name="ZATMAN EL" userId="026a40a20fd73638" providerId="LiveId" clId="{F0D02F35-61BE-5F9E-8B21-B5CCF4EE31D2}" dt="2025-12-07T11:31:41.109" v="32" actId="20577"/>
          <ac:spMkLst>
            <pc:docMk/>
            <pc:sldMk cId="1488155886" sldId="277"/>
            <ac:spMk id="24" creationId="{D678F36C-7198-DB52-42BA-51A25FA9AFB3}"/>
          </ac:spMkLst>
        </pc:spChg>
        <pc:spChg chg="mod">
          <ac:chgData name="ZATMAN EL" userId="026a40a20fd73638" providerId="LiveId" clId="{F0D02F35-61BE-5F9E-8B21-B5CCF4EE31D2}" dt="2025-12-07T11:30:25.261" v="4" actId="1076"/>
          <ac:spMkLst>
            <pc:docMk/>
            <pc:sldMk cId="1488155886" sldId="277"/>
            <ac:spMk id="28" creationId="{EB001BA8-471B-4525-84AB-45C6A95F6954}"/>
          </ac:spMkLst>
        </pc:spChg>
      </pc:sldChg>
      <pc:sldChg chg="modSp add mod setBg modNotesTx">
        <pc:chgData name="ZATMAN EL" userId="026a40a20fd73638" providerId="LiveId" clId="{F0D02F35-61BE-5F9E-8B21-B5CCF4EE31D2}" dt="2025-12-08T11:54:35.227" v="252" actId="20577"/>
        <pc:sldMkLst>
          <pc:docMk/>
          <pc:sldMk cId="2609112934" sldId="278"/>
        </pc:sldMkLst>
        <pc:picChg chg="mod">
          <ac:chgData name="ZATMAN EL" userId="026a40a20fd73638" providerId="LiveId" clId="{F0D02F35-61BE-5F9E-8B21-B5CCF4EE31D2}" dt="2025-12-07T11:52:30.326" v="153" actId="34135"/>
          <ac:picMkLst>
            <pc:docMk/>
            <pc:sldMk cId="2609112934" sldId="278"/>
            <ac:picMk id="8" creationId="{814D23A8-B539-41FF-9E25-FF7CFD3CC7D9}"/>
          </ac:picMkLst>
        </pc:picChg>
      </pc:sldChg>
      <pc:sldChg chg="new del">
        <pc:chgData name="ZATMAN EL" userId="026a40a20fd73638" providerId="LiveId" clId="{F0D02F35-61BE-5F9E-8B21-B5CCF4EE31D2}" dt="2025-12-07T11:37:47.563" v="103" actId="2696"/>
        <pc:sldMkLst>
          <pc:docMk/>
          <pc:sldMk cId="3039575260" sldId="278"/>
        </pc:sldMkLst>
      </pc:sldChg>
      <pc:sldChg chg="new del">
        <pc:chgData name="ZATMAN EL" userId="026a40a20fd73638" providerId="LiveId" clId="{F0D02F35-61BE-5F9E-8B21-B5CCF4EE31D2}" dt="2025-12-07T11:36:44.582" v="95" actId="2696"/>
        <pc:sldMkLst>
          <pc:docMk/>
          <pc:sldMk cId="3745696539" sldId="278"/>
        </pc:sldMkLst>
      </pc:sldChg>
      <pc:sldChg chg="new del">
        <pc:chgData name="ZATMAN EL" userId="026a40a20fd73638" providerId="LiveId" clId="{F0D02F35-61BE-5F9E-8B21-B5CCF4EE31D2}" dt="2025-12-07T11:35:01.133" v="88" actId="680"/>
        <pc:sldMkLst>
          <pc:docMk/>
          <pc:sldMk cId="3820755757" sldId="278"/>
        </pc:sldMkLst>
      </pc:sldChg>
      <pc:sldChg chg="addSp modSp new mod">
        <pc:chgData name="ZATMAN EL" userId="026a40a20fd73638" providerId="LiveId" clId="{F0D02F35-61BE-5F9E-8B21-B5CCF4EE31D2}" dt="2025-12-07T22:02:48.002" v="251" actId="20577"/>
        <pc:sldMkLst>
          <pc:docMk/>
          <pc:sldMk cId="4014518764" sldId="279"/>
        </pc:sldMkLst>
        <pc:spChg chg="add mod">
          <ac:chgData name="ZATMAN EL" userId="026a40a20fd73638" providerId="LiveId" clId="{F0D02F35-61BE-5F9E-8B21-B5CCF4EE31D2}" dt="2025-12-07T22:02:48.002" v="251" actId="20577"/>
          <ac:spMkLst>
            <pc:docMk/>
            <pc:sldMk cId="4014518764" sldId="279"/>
            <ac:spMk id="3" creationId="{4C567846-DA44-6E3F-C541-88A69BC73590}"/>
          </ac:spMkLst>
        </pc:spChg>
        <pc:picChg chg="add mod">
          <ac:chgData name="ZATMAN EL" userId="026a40a20fd73638" providerId="LiveId" clId="{F0D02F35-61BE-5F9E-8B21-B5CCF4EE31D2}" dt="2025-12-07T22:02:25.870" v="238" actId="14100"/>
          <ac:picMkLst>
            <pc:docMk/>
            <pc:sldMk cId="4014518764" sldId="279"/>
            <ac:picMk id="2" creationId="{3055C60A-C354-2C24-DFF1-AB6155C869CB}"/>
          </ac:picMkLst>
        </pc:picChg>
      </pc:sldChg>
      <pc:sldMasterChg chg="modSldLayout">
        <pc:chgData name="ZATMAN EL" userId="026a40a20fd73638" providerId="LiveId" clId="{F0D02F35-61BE-5F9E-8B21-B5CCF4EE31D2}" dt="2025-12-07T11:51:12.184" v="151"/>
        <pc:sldMasterMkLst>
          <pc:docMk/>
          <pc:sldMasterMk cId="0" sldId="2147483648"/>
        </pc:sldMasterMkLst>
        <pc:sldLayoutChg chg="delSp modSp mod setBg">
          <pc:chgData name="ZATMAN EL" userId="026a40a20fd73638" providerId="LiveId" clId="{F0D02F35-61BE-5F9E-8B21-B5CCF4EE31D2}" dt="2025-12-07T11:51:12.184" v="151"/>
          <pc:sldLayoutMkLst>
            <pc:docMk/>
            <pc:sldMasterMk cId="0" sldId="2147483648"/>
            <pc:sldLayoutMk cId="0" sldId="2147483649"/>
          </pc:sldLayoutMkLst>
          <pc:spChg chg="del">
            <ac:chgData name="ZATMAN EL" userId="026a40a20fd73638" providerId="LiveId" clId="{F0D02F35-61BE-5F9E-8B21-B5CCF4EE31D2}" dt="2025-12-07T11:35:49.246" v="90" actId="478"/>
            <ac:spMkLst>
              <pc:docMk/>
              <pc:sldMasterMk cId="0" sldId="2147483648"/>
              <pc:sldLayoutMk cId="0" sldId="2147483649"/>
              <ac:spMk id="2" creationId="{94A6E6F3-B9C9-3180-CB2F-AFED46A5D9CB}"/>
            </ac:spMkLst>
          </pc:spChg>
          <pc:spChg chg="del">
            <ac:chgData name="ZATMAN EL" userId="026a40a20fd73638" providerId="LiveId" clId="{F0D02F35-61BE-5F9E-8B21-B5CCF4EE31D2}" dt="2025-12-07T11:35:51.762" v="91" actId="478"/>
            <ac:spMkLst>
              <pc:docMk/>
              <pc:sldMasterMk cId="0" sldId="2147483648"/>
              <pc:sldLayoutMk cId="0" sldId="2147483649"/>
              <ac:spMk id="3" creationId="{26FE15C5-BEF0-3741-0AA6-EAB13A56F016}"/>
            </ac:spMkLst>
          </pc:spChg>
          <pc:spChg chg="del">
            <ac:chgData name="ZATMAN EL" userId="026a40a20fd73638" providerId="LiveId" clId="{F0D02F35-61BE-5F9E-8B21-B5CCF4EE31D2}" dt="2025-12-07T11:35:52.866" v="92" actId="478"/>
            <ac:spMkLst>
              <pc:docMk/>
              <pc:sldMasterMk cId="0" sldId="2147483648"/>
              <pc:sldLayoutMk cId="0" sldId="2147483649"/>
              <ac:spMk id="4" creationId="{CAA54EC4-FF24-BFA4-15F0-13B298AE823D}"/>
            </ac:spMkLst>
          </pc:spChg>
          <pc:spChg chg="del">
            <ac:chgData name="ZATMAN EL" userId="026a40a20fd73638" providerId="LiveId" clId="{F0D02F35-61BE-5F9E-8B21-B5CCF4EE31D2}" dt="2025-12-07T11:35:55.706" v="93" actId="478"/>
            <ac:spMkLst>
              <pc:docMk/>
              <pc:sldMasterMk cId="0" sldId="2147483648"/>
              <pc:sldLayoutMk cId="0" sldId="2147483649"/>
              <ac:spMk id="5" creationId="{14DA73E8-4E01-59B5-4427-71F1E88D52AB}"/>
            </ac:spMkLst>
          </pc:spChg>
          <pc:spChg chg="mod">
            <ac:chgData name="ZATMAN EL" userId="026a40a20fd73638" providerId="LiveId" clId="{F0D02F35-61BE-5F9E-8B21-B5CCF4EE31D2}" dt="2025-12-07T11:48:56.800" v="144" actId="1036"/>
            <ac:spMkLst>
              <pc:docMk/>
              <pc:sldMasterMk cId="0" sldId="2147483648"/>
              <pc:sldLayoutMk cId="0" sldId="2147483649"/>
              <ac:spMk id="6" creationId="{0AAEC73A-350F-61DD-EC5E-AEAF3FDFE0B1}"/>
            </ac:spMkLst>
          </pc:spChg>
        </pc:sldLayoutChg>
      </pc:sldMasterChg>
      <pc:sldMasterChg chg="new mod addSldLayout">
        <pc:chgData name="ZATMAN EL" userId="026a40a20fd73638" providerId="LiveId" clId="{F0D02F35-61BE-5F9E-8B21-B5CCF4EE31D2}" dt="2025-12-07T11:35:19.013" v="89" actId="6938"/>
        <pc:sldMasterMkLst>
          <pc:docMk/>
          <pc:sldMasterMk cId="2493189086" sldId="2147483662"/>
        </pc:sldMasterMkLst>
        <pc:sldLayoutChg chg="new replId">
          <pc:chgData name="ZATMAN EL" userId="026a40a20fd73638" providerId="LiveId" clId="{F0D02F35-61BE-5F9E-8B21-B5CCF4EE31D2}" dt="2025-12-07T11:35:19.013" v="89" actId="6938"/>
          <pc:sldLayoutMkLst>
            <pc:docMk/>
            <pc:sldMasterMk cId="2493189086" sldId="2147483662"/>
            <pc:sldLayoutMk cId="1391070965" sldId="2147483663"/>
          </pc:sldLayoutMkLst>
        </pc:sldLayoutChg>
        <pc:sldLayoutChg chg="new replId">
          <pc:chgData name="ZATMAN EL" userId="026a40a20fd73638" providerId="LiveId" clId="{F0D02F35-61BE-5F9E-8B21-B5CCF4EE31D2}" dt="2025-12-07T11:35:19.013" v="89" actId="6938"/>
          <pc:sldLayoutMkLst>
            <pc:docMk/>
            <pc:sldMasterMk cId="2493189086" sldId="2147483662"/>
            <pc:sldLayoutMk cId="2410306958" sldId="2147483664"/>
          </pc:sldLayoutMkLst>
        </pc:sldLayoutChg>
        <pc:sldLayoutChg chg="new replId">
          <pc:chgData name="ZATMAN EL" userId="026a40a20fd73638" providerId="LiveId" clId="{F0D02F35-61BE-5F9E-8B21-B5CCF4EE31D2}" dt="2025-12-07T11:35:19.013" v="89" actId="6938"/>
          <pc:sldLayoutMkLst>
            <pc:docMk/>
            <pc:sldMasterMk cId="2493189086" sldId="2147483662"/>
            <pc:sldLayoutMk cId="1482969724" sldId="2147483665"/>
          </pc:sldLayoutMkLst>
        </pc:sldLayoutChg>
        <pc:sldLayoutChg chg="new replId">
          <pc:chgData name="ZATMAN EL" userId="026a40a20fd73638" providerId="LiveId" clId="{F0D02F35-61BE-5F9E-8B21-B5CCF4EE31D2}" dt="2025-12-07T11:35:19.013" v="89" actId="6938"/>
          <pc:sldLayoutMkLst>
            <pc:docMk/>
            <pc:sldMasterMk cId="2493189086" sldId="2147483662"/>
            <pc:sldLayoutMk cId="1848728714" sldId="2147483666"/>
          </pc:sldLayoutMkLst>
        </pc:sldLayoutChg>
        <pc:sldLayoutChg chg="new replId">
          <pc:chgData name="ZATMAN EL" userId="026a40a20fd73638" providerId="LiveId" clId="{F0D02F35-61BE-5F9E-8B21-B5CCF4EE31D2}" dt="2025-12-07T11:35:19.013" v="89" actId="6938"/>
          <pc:sldLayoutMkLst>
            <pc:docMk/>
            <pc:sldMasterMk cId="2493189086" sldId="2147483662"/>
            <pc:sldLayoutMk cId="2792574426" sldId="2147483667"/>
          </pc:sldLayoutMkLst>
        </pc:sldLayoutChg>
        <pc:sldLayoutChg chg="new replId">
          <pc:chgData name="ZATMAN EL" userId="026a40a20fd73638" providerId="LiveId" clId="{F0D02F35-61BE-5F9E-8B21-B5CCF4EE31D2}" dt="2025-12-07T11:35:19.013" v="89" actId="6938"/>
          <pc:sldLayoutMkLst>
            <pc:docMk/>
            <pc:sldMasterMk cId="2493189086" sldId="2147483662"/>
            <pc:sldLayoutMk cId="1971724845" sldId="2147483668"/>
          </pc:sldLayoutMkLst>
        </pc:sldLayoutChg>
        <pc:sldLayoutChg chg="new replId">
          <pc:chgData name="ZATMAN EL" userId="026a40a20fd73638" providerId="LiveId" clId="{F0D02F35-61BE-5F9E-8B21-B5CCF4EE31D2}" dt="2025-12-07T11:35:19.013" v="89" actId="6938"/>
          <pc:sldLayoutMkLst>
            <pc:docMk/>
            <pc:sldMasterMk cId="2493189086" sldId="2147483662"/>
            <pc:sldLayoutMk cId="4034050920" sldId="2147483669"/>
          </pc:sldLayoutMkLst>
        </pc:sldLayoutChg>
        <pc:sldLayoutChg chg="new replId">
          <pc:chgData name="ZATMAN EL" userId="026a40a20fd73638" providerId="LiveId" clId="{F0D02F35-61BE-5F9E-8B21-B5CCF4EE31D2}" dt="2025-12-07T11:35:19.013" v="89" actId="6938"/>
          <pc:sldLayoutMkLst>
            <pc:docMk/>
            <pc:sldMasterMk cId="2493189086" sldId="2147483662"/>
            <pc:sldLayoutMk cId="537674723" sldId="2147483670"/>
          </pc:sldLayoutMkLst>
        </pc:sldLayoutChg>
        <pc:sldLayoutChg chg="new replId">
          <pc:chgData name="ZATMAN EL" userId="026a40a20fd73638" providerId="LiveId" clId="{F0D02F35-61BE-5F9E-8B21-B5CCF4EE31D2}" dt="2025-12-07T11:35:19.013" v="89" actId="6938"/>
          <pc:sldLayoutMkLst>
            <pc:docMk/>
            <pc:sldMasterMk cId="2493189086" sldId="2147483662"/>
            <pc:sldLayoutMk cId="306090498" sldId="2147483671"/>
          </pc:sldLayoutMkLst>
        </pc:sldLayoutChg>
        <pc:sldLayoutChg chg="new replId">
          <pc:chgData name="ZATMAN EL" userId="026a40a20fd73638" providerId="LiveId" clId="{F0D02F35-61BE-5F9E-8B21-B5CCF4EE31D2}" dt="2025-12-07T11:35:19.013" v="89" actId="6938"/>
          <pc:sldLayoutMkLst>
            <pc:docMk/>
            <pc:sldMasterMk cId="2493189086" sldId="2147483662"/>
            <pc:sldLayoutMk cId="247779480" sldId="2147483672"/>
          </pc:sldLayoutMkLst>
        </pc:sldLayoutChg>
        <pc:sldLayoutChg chg="new replId">
          <pc:chgData name="ZATMAN EL" userId="026a40a20fd73638" providerId="LiveId" clId="{F0D02F35-61BE-5F9E-8B21-B5CCF4EE31D2}" dt="2025-12-07T11:35:19.013" v="89" actId="6938"/>
          <pc:sldLayoutMkLst>
            <pc:docMk/>
            <pc:sldMasterMk cId="2493189086" sldId="2147483662"/>
            <pc:sldLayoutMk cId="732885569" sldId="2147483673"/>
          </pc:sldLayoutMkLst>
        </pc:sldLayoutChg>
      </pc:sldMasterChg>
      <pc:sldMasterChg chg="delSp new mod addSldLayout">
        <pc:chgData name="ZATMAN EL" userId="026a40a20fd73638" providerId="LiveId" clId="{F0D02F35-61BE-5F9E-8B21-B5CCF4EE31D2}" dt="2025-12-07T11:37:18.900" v="101" actId="478"/>
        <pc:sldMasterMkLst>
          <pc:docMk/>
          <pc:sldMasterMk cId="3428861230" sldId="2147483674"/>
        </pc:sldMasterMkLst>
        <pc:spChg chg="del">
          <ac:chgData name="ZATMAN EL" userId="026a40a20fd73638" providerId="LiveId" clId="{F0D02F35-61BE-5F9E-8B21-B5CCF4EE31D2}" dt="2025-12-07T11:37:13.228" v="97" actId="478"/>
          <ac:spMkLst>
            <pc:docMk/>
            <pc:sldMasterMk cId="3428861230" sldId="2147483674"/>
            <ac:spMk id="2" creationId="{FC2E5AF2-A282-16F0-A64E-D9E47C762B05}"/>
          </ac:spMkLst>
        </pc:spChg>
        <pc:spChg chg="del">
          <ac:chgData name="ZATMAN EL" userId="026a40a20fd73638" providerId="LiveId" clId="{F0D02F35-61BE-5F9E-8B21-B5CCF4EE31D2}" dt="2025-12-07T11:37:14.308" v="98" actId="478"/>
          <ac:spMkLst>
            <pc:docMk/>
            <pc:sldMasterMk cId="3428861230" sldId="2147483674"/>
            <ac:spMk id="3" creationId="{96D5AF81-595D-FB9A-C951-C2EC3BDF160B}"/>
          </ac:spMkLst>
        </pc:spChg>
        <pc:spChg chg="del">
          <ac:chgData name="ZATMAN EL" userId="026a40a20fd73638" providerId="LiveId" clId="{F0D02F35-61BE-5F9E-8B21-B5CCF4EE31D2}" dt="2025-12-07T11:37:18.900" v="101" actId="478"/>
          <ac:spMkLst>
            <pc:docMk/>
            <pc:sldMasterMk cId="3428861230" sldId="2147483674"/>
            <ac:spMk id="4" creationId="{BB0BB1F3-9355-E775-5DB7-FBD2E9F5ECA4}"/>
          </ac:spMkLst>
        </pc:spChg>
        <pc:spChg chg="del">
          <ac:chgData name="ZATMAN EL" userId="026a40a20fd73638" providerId="LiveId" clId="{F0D02F35-61BE-5F9E-8B21-B5CCF4EE31D2}" dt="2025-12-07T11:37:16.108" v="99" actId="478"/>
          <ac:spMkLst>
            <pc:docMk/>
            <pc:sldMasterMk cId="3428861230" sldId="2147483674"/>
            <ac:spMk id="5" creationId="{1BF7CBF5-02D2-67C3-D540-49CED7817E99}"/>
          </ac:spMkLst>
        </pc:spChg>
        <pc:spChg chg="del">
          <ac:chgData name="ZATMAN EL" userId="026a40a20fd73638" providerId="LiveId" clId="{F0D02F35-61BE-5F9E-8B21-B5CCF4EE31D2}" dt="2025-12-07T11:37:17.251" v="100" actId="478"/>
          <ac:spMkLst>
            <pc:docMk/>
            <pc:sldMasterMk cId="3428861230" sldId="2147483674"/>
            <ac:spMk id="6" creationId="{00BB1617-2989-AAD1-6EA4-DAEF82F60AFB}"/>
          </ac:spMkLst>
        </pc:spChg>
        <pc:sldLayoutChg chg="new replId">
          <pc:chgData name="ZATMAN EL" userId="026a40a20fd73638" providerId="LiveId" clId="{F0D02F35-61BE-5F9E-8B21-B5CCF4EE31D2}" dt="2025-12-07T11:37:10.618" v="96" actId="6938"/>
          <pc:sldLayoutMkLst>
            <pc:docMk/>
            <pc:sldMasterMk cId="3428861230" sldId="2147483674"/>
            <pc:sldLayoutMk cId="716664701" sldId="2147483675"/>
          </pc:sldLayoutMkLst>
        </pc:sldLayoutChg>
        <pc:sldLayoutChg chg="new replId">
          <pc:chgData name="ZATMAN EL" userId="026a40a20fd73638" providerId="LiveId" clId="{F0D02F35-61BE-5F9E-8B21-B5CCF4EE31D2}" dt="2025-12-07T11:37:10.618" v="96" actId="6938"/>
          <pc:sldLayoutMkLst>
            <pc:docMk/>
            <pc:sldMasterMk cId="3428861230" sldId="2147483674"/>
            <pc:sldLayoutMk cId="3051759845" sldId="2147483676"/>
          </pc:sldLayoutMkLst>
        </pc:sldLayoutChg>
        <pc:sldLayoutChg chg="new replId">
          <pc:chgData name="ZATMAN EL" userId="026a40a20fd73638" providerId="LiveId" clId="{F0D02F35-61BE-5F9E-8B21-B5CCF4EE31D2}" dt="2025-12-07T11:37:10.618" v="96" actId="6938"/>
          <pc:sldLayoutMkLst>
            <pc:docMk/>
            <pc:sldMasterMk cId="3428861230" sldId="2147483674"/>
            <pc:sldLayoutMk cId="1144815328" sldId="2147483677"/>
          </pc:sldLayoutMkLst>
        </pc:sldLayoutChg>
        <pc:sldLayoutChg chg="new replId">
          <pc:chgData name="ZATMAN EL" userId="026a40a20fd73638" providerId="LiveId" clId="{F0D02F35-61BE-5F9E-8B21-B5CCF4EE31D2}" dt="2025-12-07T11:37:10.618" v="96" actId="6938"/>
          <pc:sldLayoutMkLst>
            <pc:docMk/>
            <pc:sldMasterMk cId="3428861230" sldId="2147483674"/>
            <pc:sldLayoutMk cId="3027843328" sldId="2147483678"/>
          </pc:sldLayoutMkLst>
        </pc:sldLayoutChg>
        <pc:sldLayoutChg chg="new replId">
          <pc:chgData name="ZATMAN EL" userId="026a40a20fd73638" providerId="LiveId" clId="{F0D02F35-61BE-5F9E-8B21-B5CCF4EE31D2}" dt="2025-12-07T11:37:10.618" v="96" actId="6938"/>
          <pc:sldLayoutMkLst>
            <pc:docMk/>
            <pc:sldMasterMk cId="3428861230" sldId="2147483674"/>
            <pc:sldLayoutMk cId="2321620433" sldId="2147483679"/>
          </pc:sldLayoutMkLst>
        </pc:sldLayoutChg>
        <pc:sldLayoutChg chg="new replId">
          <pc:chgData name="ZATMAN EL" userId="026a40a20fd73638" providerId="LiveId" clId="{F0D02F35-61BE-5F9E-8B21-B5CCF4EE31D2}" dt="2025-12-07T11:37:10.618" v="96" actId="6938"/>
          <pc:sldLayoutMkLst>
            <pc:docMk/>
            <pc:sldMasterMk cId="3428861230" sldId="2147483674"/>
            <pc:sldLayoutMk cId="3056533066" sldId="2147483680"/>
          </pc:sldLayoutMkLst>
        </pc:sldLayoutChg>
        <pc:sldLayoutChg chg="new replId">
          <pc:chgData name="ZATMAN EL" userId="026a40a20fd73638" providerId="LiveId" clId="{F0D02F35-61BE-5F9E-8B21-B5CCF4EE31D2}" dt="2025-12-07T11:37:10.618" v="96" actId="6938"/>
          <pc:sldLayoutMkLst>
            <pc:docMk/>
            <pc:sldMasterMk cId="3428861230" sldId="2147483674"/>
            <pc:sldLayoutMk cId="1257260758" sldId="2147483681"/>
          </pc:sldLayoutMkLst>
        </pc:sldLayoutChg>
        <pc:sldLayoutChg chg="new replId">
          <pc:chgData name="ZATMAN EL" userId="026a40a20fd73638" providerId="LiveId" clId="{F0D02F35-61BE-5F9E-8B21-B5CCF4EE31D2}" dt="2025-12-07T11:37:10.618" v="96" actId="6938"/>
          <pc:sldLayoutMkLst>
            <pc:docMk/>
            <pc:sldMasterMk cId="3428861230" sldId="2147483674"/>
            <pc:sldLayoutMk cId="3023628603" sldId="2147483682"/>
          </pc:sldLayoutMkLst>
        </pc:sldLayoutChg>
        <pc:sldLayoutChg chg="new replId">
          <pc:chgData name="ZATMAN EL" userId="026a40a20fd73638" providerId="LiveId" clId="{F0D02F35-61BE-5F9E-8B21-B5CCF4EE31D2}" dt="2025-12-07T11:37:10.618" v="96" actId="6938"/>
          <pc:sldLayoutMkLst>
            <pc:docMk/>
            <pc:sldMasterMk cId="3428861230" sldId="2147483674"/>
            <pc:sldLayoutMk cId="2386396846" sldId="2147483683"/>
          </pc:sldLayoutMkLst>
        </pc:sldLayoutChg>
        <pc:sldLayoutChg chg="new replId">
          <pc:chgData name="ZATMAN EL" userId="026a40a20fd73638" providerId="LiveId" clId="{F0D02F35-61BE-5F9E-8B21-B5CCF4EE31D2}" dt="2025-12-07T11:37:10.618" v="96" actId="6938"/>
          <pc:sldLayoutMkLst>
            <pc:docMk/>
            <pc:sldMasterMk cId="3428861230" sldId="2147483674"/>
            <pc:sldLayoutMk cId="2510492830" sldId="2147483684"/>
          </pc:sldLayoutMkLst>
        </pc:sldLayoutChg>
        <pc:sldLayoutChg chg="new replId">
          <pc:chgData name="ZATMAN EL" userId="026a40a20fd73638" providerId="LiveId" clId="{F0D02F35-61BE-5F9E-8B21-B5CCF4EE31D2}" dt="2025-12-07T11:37:10.618" v="96" actId="6938"/>
          <pc:sldLayoutMkLst>
            <pc:docMk/>
            <pc:sldMasterMk cId="3428861230" sldId="2147483674"/>
            <pc:sldLayoutMk cId="3807362776" sldId="2147483685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15496569-53AC-D286-10F9-3443DA61363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22885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166D5FC0-C74E-DACA-C827-3EF4479011F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2913063" y="0"/>
            <a:ext cx="222885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2FADA6-A076-674D-906E-8A3E5A539924}" type="datetimeFigureOut">
              <a:rPr lang="fr-FR" smtClean="0"/>
              <a:t>08/12/2025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DFDBB588-0939-F3D5-6050-88518F5FF71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22885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ED69FE3-A812-07C7-EF6C-7B193459811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2913063" y="8685213"/>
            <a:ext cx="222885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56EE10-577D-3B40-9237-0DB0D0211FD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5673437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744986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42D996-FF60-3B0F-45FC-5F73A38CED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BB0EDDC-75B7-6991-3A5E-2B64712BB69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82BA0E6-6491-8A6E-70DC-453D672A99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F5AF0B-45AE-FC31-6B1B-BD1442A01CD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3378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-17145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>
          <a:xfrm>
            <a:off x="514350" y="4400550"/>
            <a:ext cx="4114800" cy="3600450"/>
          </a:xfrm>
          <a:prstGeom prst="rect">
            <a:avLst/>
          </a:prstGeom>
        </p:spPr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7617880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lnSpc>
                <a:spcPts val="1500"/>
              </a:lnSpc>
              <a:buNone/>
            </a:pPr>
            <a:r>
              <a:rPr lang="fr-FR" b="0" i="0" u="none" strike="noStrike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Ce slide conclut sur les résultats attendus de la transformation </a:t>
            </a:r>
            <a:r>
              <a:rPr lang="fr-FR" b="0" i="0" u="none" strike="noStrike" dirty="0" err="1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DevSecOps</a:t>
            </a:r>
            <a:r>
              <a:rPr lang="fr-FR" b="0" i="0" u="none" strike="noStrike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 :</a:t>
            </a:r>
          </a:p>
          <a:p>
            <a:pPr lvl="1" algn="l">
              <a:lnSpc>
                <a:spcPts val="1500"/>
              </a:lnSpc>
              <a:buFont typeface="Arial" panose="020B0604020202020204" pitchFamily="34" charset="0"/>
              <a:buChar char="•"/>
            </a:pPr>
            <a:r>
              <a:rPr lang="fr-FR" b="0" i="0" u="none" strike="noStrike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Une réduction de 80 % des incidents,</a:t>
            </a:r>
          </a:p>
          <a:p>
            <a:pPr lvl="1" algn="l">
              <a:lnSpc>
                <a:spcPts val="1500"/>
              </a:lnSpc>
              <a:buFont typeface="Arial" panose="020B0604020202020204" pitchFamily="34" charset="0"/>
              <a:buChar char="•"/>
            </a:pPr>
            <a:r>
              <a:rPr lang="fr-FR" b="0" i="0" u="none" strike="noStrike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100 % de conformité,</a:t>
            </a:r>
          </a:p>
          <a:p>
            <a:pPr lvl="1" algn="l">
              <a:lnSpc>
                <a:spcPts val="1500"/>
              </a:lnSpc>
              <a:buFont typeface="Arial" panose="020B0604020202020204" pitchFamily="34" charset="0"/>
              <a:buChar char="•"/>
            </a:pPr>
            <a:r>
              <a:rPr lang="fr-FR" b="0" i="0" u="none" strike="noStrike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Aucun ralentissement des équipes.</a:t>
            </a:r>
          </a:p>
          <a:p>
            <a:pPr algn="l">
              <a:lnSpc>
                <a:spcPts val="1500"/>
              </a:lnSpc>
              <a:buNone/>
            </a:pPr>
            <a:r>
              <a:rPr lang="fr-FR" b="0" i="0" u="none" strike="noStrike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La transformation repose sur quatre piliers :</a:t>
            </a:r>
          </a:p>
          <a:p>
            <a:pPr lvl="1" algn="l">
              <a:lnSpc>
                <a:spcPts val="1500"/>
              </a:lnSpc>
              <a:buFont typeface="Arial" panose="020B0604020202020204" pitchFamily="34" charset="0"/>
              <a:buChar char="•"/>
            </a:pPr>
            <a:r>
              <a:rPr lang="fr-FR" b="0" i="0" u="none" strike="noStrike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Une culture de collaboration entre Dev, Sec et Ops,</a:t>
            </a:r>
          </a:p>
          <a:p>
            <a:pPr lvl="1" algn="l">
              <a:lnSpc>
                <a:spcPts val="1500"/>
              </a:lnSpc>
              <a:buFont typeface="Arial" panose="020B0604020202020204" pitchFamily="34" charset="0"/>
              <a:buChar char="•"/>
            </a:pPr>
            <a:r>
              <a:rPr lang="fr-FR" b="0" i="0" u="none" strike="noStrike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L’automatisation avec un pipeline CI/CD sécurisé,</a:t>
            </a:r>
          </a:p>
          <a:p>
            <a:pPr lvl="1" algn="l">
              <a:lnSpc>
                <a:spcPts val="1500"/>
              </a:lnSpc>
              <a:buFont typeface="Arial" panose="020B0604020202020204" pitchFamily="34" charset="0"/>
              <a:buChar char="•"/>
            </a:pPr>
            <a:r>
              <a:rPr lang="fr-FR" b="0" i="0" u="none" strike="noStrike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La protection grâce à </a:t>
            </a:r>
            <a:r>
              <a:rPr lang="fr-FR" b="0" i="0" u="none" strike="noStrike" dirty="0" err="1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Kubernetes</a:t>
            </a:r>
            <a:r>
              <a:rPr lang="fr-FR" b="0" i="0" u="none" strike="noStrike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 et </a:t>
            </a:r>
            <a:r>
              <a:rPr lang="fr-FR" b="0" i="0" u="none" strike="noStrike" dirty="0" err="1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Kyverno</a:t>
            </a:r>
            <a:r>
              <a:rPr lang="fr-FR" b="0" i="0" u="none" strike="noStrike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,</a:t>
            </a:r>
          </a:p>
          <a:p>
            <a:pPr lvl="1" algn="l">
              <a:lnSpc>
                <a:spcPts val="1500"/>
              </a:lnSpc>
              <a:buFont typeface="Arial" panose="020B0604020202020204" pitchFamily="34" charset="0"/>
              <a:buChar char="•"/>
            </a:pPr>
            <a:r>
              <a:rPr lang="fr-FR" b="0" i="0" u="none" strike="noStrike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Et la traçabilité avec SBOM, audit et monitoring.</a:t>
            </a:r>
          </a:p>
          <a:p>
            <a:pPr algn="l">
              <a:lnSpc>
                <a:spcPts val="1500"/>
              </a:lnSpc>
              <a:buNone/>
            </a:pPr>
            <a:r>
              <a:rPr lang="fr-FR" b="0" i="0" u="none" strike="noStrike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En résumé, </a:t>
            </a:r>
            <a:r>
              <a:rPr lang="fr-FR" b="0" i="0" u="none" strike="noStrike" dirty="0" err="1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DevSecOps</a:t>
            </a:r>
            <a:r>
              <a:rPr lang="fr-FR" b="0" i="0" u="none" strike="noStrike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, c’est l’alliance de la sécurité, de l’agilité et de la conformité pour des déploiements fiables et rapides.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Pr>
        <a:blipFill dpi="0" rotWithShape="1">
          <a:blip r:embed="rId2">
            <a:lum/>
          </a:blip>
          <a:srcRect/>
          <a:stretch>
            <a:fillRect t="-51000" b="-5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3">
            <a:extLst>
              <a:ext uri="{FF2B5EF4-FFF2-40B4-BE49-F238E27FC236}">
                <a16:creationId xmlns:a16="http://schemas.microsoft.com/office/drawing/2014/main" id="{0AAEC73A-350F-61DD-EC5E-AEAF3FDFE0B1}"/>
              </a:ext>
            </a:extLst>
          </p:cNvPr>
          <p:cNvSpPr/>
          <p:nvPr userDrawn="1"/>
        </p:nvSpPr>
        <p:spPr>
          <a:xfrm>
            <a:off x="156118" y="4646191"/>
            <a:ext cx="1828800" cy="2742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60"/>
              </a:lnSpc>
              <a:spcBef>
                <a:spcPts val="1500"/>
              </a:spcBef>
              <a:spcAft>
                <a:spcPts val="900"/>
              </a:spcAft>
              <a:buNone/>
            </a:pPr>
            <a:r>
              <a:rPr lang="en-US" sz="135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MANZAT EL HOUCINE</a:t>
            </a:r>
            <a:endParaRPr lang="en-US" sz="1350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456BC25-51CD-26C1-886C-7725269A67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F6D3B5CC-0801-D438-0113-2024BBDC637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741363"/>
            <a:ext cx="4629150" cy="36544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42B7E08E-CD6C-20D8-5DC3-FAFB09D86A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BEDA1D2D-D414-ED24-7FC3-E36D873FF64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F2977F7F-9EAE-2A40-9228-C86F4E67B3D6}" type="datetimeFigureOut">
              <a:rPr lang="fr-FR" smtClean="0"/>
              <a:t>08/12/2025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3025D237-0888-62A0-003A-9FC369CA5E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9DD730B-A861-B4FB-CEC4-B970B465B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907C2C59-7788-E248-8EE2-A24859C9CE4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863968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F0991D3-6DCE-6DEB-AED6-68F4A4056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7A870C06-2ADB-EA2C-97F7-B22D50C2B3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6F10323-4A54-8264-3C17-B6F9882340C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F2977F7F-9EAE-2A40-9228-C86F4E67B3D6}" type="datetimeFigureOut">
              <a:rPr lang="fr-FR" smtClean="0"/>
              <a:t>08/12/2025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399F2BB-D7A3-EBA9-7C9D-1F295276D4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341D955-42CA-7D0A-4CEE-CB8950F813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907C2C59-7788-E248-8EE2-A24859C9CE4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104928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482A1E61-E299-E9E6-9EAB-ED605D30B5A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4638"/>
            <a:ext cx="1971675" cy="4357687"/>
          </a:xfrm>
          <a:prstGeom prst="rect">
            <a:avLst/>
          </a:prstGeo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9A4596BF-DB3D-85AD-D3A9-633D110D7F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4638"/>
            <a:ext cx="5762625" cy="4357687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8B89CBF-926E-8ED8-2B68-EA3B7ECDDAE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F2977F7F-9EAE-2A40-9228-C86F4E67B3D6}" type="datetimeFigureOut">
              <a:rPr lang="fr-FR" smtClean="0"/>
              <a:t>08/12/2025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510EE7B-E5E3-1695-6725-6A97178856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EF901FD-8C1C-6287-76AD-4522A248E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907C2C59-7788-E248-8EE2-A24859C9CE4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073627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9695E78-B334-B0D5-1245-90F945E650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266462A9-C16C-8F19-AA12-C775871DFB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14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F389B82-A574-CA6D-9DFA-35E108915C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294C2D-A4D2-3448-862D-6D9E6CAF82D2}" type="datetimeFigureOut">
              <a:rPr lang="fr-FR" smtClean="0"/>
              <a:t>08/12/2025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31811EC-1498-B869-193F-BB7752911B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5B7C38B-3EDB-7BB7-520E-54506ED90B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382502-201F-FB4F-BBCE-ED86D1399D1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079905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C1FF74E-D57F-E2CC-1C70-D1FCF5D0A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6C358CD-0BC8-5A1E-BFFE-F6DFF5A7FD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DB95704-50B5-860F-8915-55269FDF4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294C2D-A4D2-3448-862D-6D9E6CAF82D2}" type="datetimeFigureOut">
              <a:rPr lang="fr-FR" smtClean="0"/>
              <a:t>08/12/2025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3C1BD9F-FF05-A8CD-0B70-DBF62366E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BB6FFDE-5543-65D0-380B-C91802E66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382502-201F-FB4F-BBCE-ED86D1399D1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536846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50A2DE3-2D4F-DCEE-646D-64ACB8262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700"/>
            <a:ext cx="7886700" cy="21399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CBD7A3C-82EC-C30C-4711-FDAECE86B7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1700"/>
            <a:ext cx="7886700" cy="1125538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DFC2AE1-BE5A-298C-1FD8-23AF888105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294C2D-A4D2-3448-862D-6D9E6CAF82D2}" type="datetimeFigureOut">
              <a:rPr lang="fr-FR" smtClean="0"/>
              <a:t>08/12/2025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F5079A8-CAF6-E5C4-A8FC-271156BA79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9435515-F698-2DD5-14C1-AB5BA16B3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382502-201F-FB4F-BBCE-ED86D1399D1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3554450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C80A52F-6A4C-A423-FB75-D0D62AB31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66AFEE7-D7E7-FDC2-8174-000F1DB214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70013"/>
            <a:ext cx="3867150" cy="3262312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915A1F45-C01D-3389-D2AB-BAEA8F1B95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370013"/>
            <a:ext cx="3867150" cy="3262312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946B880B-92F1-DA56-3F10-09481151BA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294C2D-A4D2-3448-862D-6D9E6CAF82D2}" type="datetimeFigureOut">
              <a:rPr lang="fr-FR" smtClean="0"/>
              <a:t>08/12/2025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79CB562-AC71-170B-E4C4-7E61E188CA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72FD674-75B7-CB4E-E6A4-523C6A2EF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382502-201F-FB4F-BBCE-ED86D1399D1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6996668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EC8EEE8-886C-A3E2-4862-B3D12AB96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274638"/>
            <a:ext cx="7886700" cy="993775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5A1C4FC-85AF-ECD8-5622-E5B9750C06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260475"/>
            <a:ext cx="3868737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89F70800-13F9-BA44-4B70-74DE4C5627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1879600"/>
            <a:ext cx="3868737" cy="276225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D795BE6C-302B-C9F6-9F52-18B01C6A86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475"/>
            <a:ext cx="3887788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07953888-66D2-8F60-F365-7CAF2B1E1A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9600"/>
            <a:ext cx="3887788" cy="276225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ACF43119-89F2-CBB3-43BD-8E53164D86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294C2D-A4D2-3448-862D-6D9E6CAF82D2}" type="datetimeFigureOut">
              <a:rPr lang="fr-FR" smtClean="0"/>
              <a:t>08/12/2025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FF245985-A707-BF27-C0EC-34B6D4FA1B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9F4C766D-5A97-DFEB-7F76-4151AE0024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382502-201F-FB4F-BBCE-ED86D1399D1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3444234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1A487DF-DEF8-1A34-D26B-706DE200E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AF559DD9-BA2E-ACBF-B965-451F119325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294C2D-A4D2-3448-862D-6D9E6CAF82D2}" type="datetimeFigureOut">
              <a:rPr lang="fr-FR" smtClean="0"/>
              <a:t>08/12/2025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764E1274-D68D-C426-AF1C-678BFAAFB6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864E7A9-36B5-F407-3895-EF76306F4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382502-201F-FB4F-BBCE-ED86D1399D1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3955823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C3D80581-78C7-FCE1-E163-7D3F58EF11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294C2D-A4D2-3448-862D-6D9E6CAF82D2}" type="datetimeFigureOut">
              <a:rPr lang="fr-FR" smtClean="0"/>
              <a:t>08/12/2025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74E3D669-23A7-7E5D-9188-92E581173E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885353E-9404-04A1-10AD-D280EE1B6F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382502-201F-FB4F-BBCE-ED86D1399D1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493794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82F187E-16B4-8E80-E846-8CBE27714F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9D053760-092C-8156-FE35-934F39F07D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14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7861E55-5CE0-A79F-43F1-26F62AD9C31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F2977F7F-9EAE-2A40-9228-C86F4E67B3D6}" type="datetimeFigureOut">
              <a:rPr lang="fr-FR" smtClean="0"/>
              <a:t>08/12/2025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4276B5B-06F7-40C7-408F-661394A781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58D3E81-AD07-D5DD-8969-D62B2E988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907C2C59-7788-E248-8EE2-A24859C9CE4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1666470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2CB5364-765F-EE49-F57A-F5A7CA3A80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8E59B86-C767-DA9F-BE5B-14339F3132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3F35FDDF-62D5-F483-A1A1-1C6AB638E1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66A2235-8BBF-60BC-E08D-379EFA4F7C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294C2D-A4D2-3448-862D-6D9E6CAF82D2}" type="datetimeFigureOut">
              <a:rPr lang="fr-FR" smtClean="0"/>
              <a:t>08/12/2025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6FB2D477-A67B-AE1F-59F3-D2F3EE6331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0C8976A-2B16-9F01-8877-C7A7912B18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382502-201F-FB4F-BBCE-ED86D1399D1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0220392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A89F419-E6C0-6C98-FFB8-DA382A887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414158D3-A713-547E-DA37-A930AAA948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D455722D-A674-C4EB-6C84-DD9540B5EA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6485098-6C13-A501-639D-9158FECDDF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294C2D-A4D2-3448-862D-6D9E6CAF82D2}" type="datetimeFigureOut">
              <a:rPr lang="fr-FR" smtClean="0"/>
              <a:t>08/12/2025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2015F8D-EBFB-0153-23C5-BD08C2C964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D4B2D41-E70A-8121-6D02-DE0E482662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382502-201F-FB4F-BBCE-ED86D1399D1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9070904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EE84AF1-6D78-2350-16AA-599141164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3F2C09DA-E61D-6097-6B2F-D3BC707FF1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D4FE170-7E47-84F8-BAEF-27F357FEF6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294C2D-A4D2-3448-862D-6D9E6CAF82D2}" type="datetimeFigureOut">
              <a:rPr lang="fr-FR" smtClean="0"/>
              <a:t>08/12/2025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23A45BB-D10F-64A3-C664-2334725F2A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B4E5046-661F-C38E-B83F-D3BD4E348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382502-201F-FB4F-BBCE-ED86D1399D1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5384090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D9878771-0851-7BAC-1EE0-5722186DD2C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4638"/>
            <a:ext cx="1971675" cy="4357687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89A63469-85FE-7612-4F81-BB1F78D499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4638"/>
            <a:ext cx="5762625" cy="4357687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041CBB2-B0FD-A3A5-55F4-0B178A9380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294C2D-A4D2-3448-862D-6D9E6CAF82D2}" type="datetimeFigureOut">
              <a:rPr lang="fr-FR" smtClean="0"/>
              <a:t>08/12/2025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108126C-6A07-B53E-0D49-93DD3DA9B1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8B2EB25-7521-EB80-9211-77B6DD42B7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382502-201F-FB4F-BBCE-ED86D1399D1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0615629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5A5BAF3-8D20-024C-B05A-796B3ACD8D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AE6764EC-6995-B8F0-80FB-A7A8B7F0AC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14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EFBD36F-C18A-7F4C-E532-2433AEAA4B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74944-57FF-7242-89A5-FCC549C448B0}" type="datetimeFigureOut">
              <a:rPr lang="fr-FR" smtClean="0"/>
              <a:t>08/12/2025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49A3774-BA95-9A36-AED9-59DA289C88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F9A2E37-A8E1-942E-16E4-A13619A296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8A6C0-800E-F742-B448-50EAD86D181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9107096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BF44F5E-62D6-B250-A750-E0729D109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C37DABD-9266-76DA-9875-C4960EE020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D090F46-395D-6E78-60F0-9A4968E600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74944-57FF-7242-89A5-FCC549C448B0}" type="datetimeFigureOut">
              <a:rPr lang="fr-FR" smtClean="0"/>
              <a:t>08/12/2025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F89D3E9-2214-0BAC-EA7B-71C0F21B59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0AC33EF-2765-B6E5-4516-FBF83D5A53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8A6C0-800E-F742-B448-50EAD86D181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1030695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7631D1C-9B22-8746-EA55-1A0BF0CEC0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700"/>
            <a:ext cx="7886700" cy="21399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C5B9BB9-7E0A-1307-BAD7-F01C12B6FA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1700"/>
            <a:ext cx="7886700" cy="1125538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5A4B590-C395-09C6-766B-B085E93BAB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74944-57FF-7242-89A5-FCC549C448B0}" type="datetimeFigureOut">
              <a:rPr lang="fr-FR" smtClean="0"/>
              <a:t>08/12/2025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0212B2B-76FF-331E-0745-5F3610400C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E6396E5-94B4-B9F7-4E0C-35C8B70D7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8A6C0-800E-F742-B448-50EAD86D181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8296972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56FC035-EFCE-7C14-9A23-435E025A1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D1582CF-5996-2F0C-9DBD-FDB4B7EC0E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70013"/>
            <a:ext cx="3867150" cy="3262312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B3EAEECA-E011-45D2-7A5D-48EFDEEEC5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370013"/>
            <a:ext cx="3867150" cy="3262312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091E4B7-1BF2-D268-6DFB-0D0D090294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74944-57FF-7242-89A5-FCC549C448B0}" type="datetimeFigureOut">
              <a:rPr lang="fr-FR" smtClean="0"/>
              <a:t>08/12/2025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FCACFE7-CEAA-9F29-AC74-EEEF0FE4FB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06475CD-87B4-D29E-3597-53569B157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8A6C0-800E-F742-B448-50EAD86D181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4872871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C40A898-7DF4-D472-91FB-491DB782F7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274638"/>
            <a:ext cx="7886700" cy="993775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EB0F9B0-AA80-921D-DC83-FBBA2923CC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260475"/>
            <a:ext cx="3868737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CA731B9-B726-707A-63E3-D11D2529DD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1879600"/>
            <a:ext cx="3868737" cy="276225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907AD9E6-B6B6-82CE-BFBF-A54FE81BE83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475"/>
            <a:ext cx="3887788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A51ACC64-0203-4075-C6E4-DEC6A2B6A42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9600"/>
            <a:ext cx="3887788" cy="276225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58A911A5-8E39-762F-C3A7-E6ADA57B78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74944-57FF-7242-89A5-FCC549C448B0}" type="datetimeFigureOut">
              <a:rPr lang="fr-FR" smtClean="0"/>
              <a:t>08/12/2025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DDA4AD70-EFFD-23B3-74D5-5289ED2117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4FB2F431-F9EF-2E58-E8C6-4648613BBC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8A6C0-800E-F742-B448-50EAD86D181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9257442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F52070C-3EA2-64DD-D2C9-05DD7C03B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46C493F-0396-D90A-BAE4-BE00E2A30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74944-57FF-7242-89A5-FCC549C448B0}" type="datetimeFigureOut">
              <a:rPr lang="fr-FR" smtClean="0"/>
              <a:t>08/12/2025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6A2184C7-9906-81DE-D2CF-3CE03A9B51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5B1711C-7AF5-4E35-3192-AB2D70CB1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8A6C0-800E-F742-B448-50EAD86D181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717248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2E4D4AB-20A6-7EA2-C4D7-61DE2C0B2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8CA7C6B-9B6C-6529-0219-C38F74795B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C13EBE2-A359-4060-370D-0D3677AC2E4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F2977F7F-9EAE-2A40-9228-C86F4E67B3D6}" type="datetimeFigureOut">
              <a:rPr lang="fr-FR" smtClean="0"/>
              <a:t>08/12/2025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A16AF23-38F5-3D9C-F6B7-8D74B8AB8D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0926650-FAF4-DA4B-1C68-9CF10295F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907C2C59-7788-E248-8EE2-A24859C9CE4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5175984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CCF93AB4-F548-E5A6-D590-7C08C2346D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74944-57FF-7242-89A5-FCC549C448B0}" type="datetimeFigureOut">
              <a:rPr lang="fr-FR" smtClean="0"/>
              <a:t>08/12/2025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7AACB8B1-D641-B356-4E03-4680F60F28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72DBDD8-6F36-8C33-C5E8-25CC0EE35D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8A6C0-800E-F742-B448-50EAD86D181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3405092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C2BA51B-EF9C-3A81-7834-EE1125E8D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8AF5EE8-42FF-99F1-0017-38BD9B7273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EC812463-EFAB-DEBD-0B3B-70BA9DFE67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03DF5E6-1A8F-AED8-28B7-043DC96D30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74944-57FF-7242-89A5-FCC549C448B0}" type="datetimeFigureOut">
              <a:rPr lang="fr-FR" smtClean="0"/>
              <a:t>08/12/2025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77941D9-02B0-DBB8-4E1E-794615573E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56E9791-407F-9102-84A3-FC47EFC784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8A6C0-800E-F742-B448-50EAD86D181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3767472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EB851C4-8542-3893-7F06-288FF033C0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DDD9BFFF-F148-9E8F-8372-9CE317AB995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DA578768-A8AA-AAD1-546F-867773C0BA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5CABA13-C428-D383-83AA-29F3712458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74944-57FF-7242-89A5-FCC549C448B0}" type="datetimeFigureOut">
              <a:rPr lang="fr-FR" smtClean="0"/>
              <a:t>08/12/2025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111542ED-83F5-9C9F-48BF-B923F370C3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97B3B32-A545-A406-F9D2-BD6F36B92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8A6C0-800E-F742-B448-50EAD86D181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609049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56F4EDA-602C-496C-EB01-C4509B9044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EC4EDB79-A316-F1CC-2A2B-322D145EDB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B0BADA8-5101-DC5E-D10F-C53D7BE883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74944-57FF-7242-89A5-FCC549C448B0}" type="datetimeFigureOut">
              <a:rPr lang="fr-FR" smtClean="0"/>
              <a:t>08/12/2025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1B0F873-D2C0-622D-7472-CFB1F3FC54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1BCBFB8-3191-2566-7C1E-80F372AF5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8A6C0-800E-F742-B448-50EAD86D181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777948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86EC97A0-123B-67BC-7AF7-0C9279CACA5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4638"/>
            <a:ext cx="1971675" cy="4357687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37135CFD-9EF6-0F38-37E4-D52F4514F8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4638"/>
            <a:ext cx="5762625" cy="4357687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197C4B4-2EE8-2182-3612-8161C63A6E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74944-57FF-7242-89A5-FCC549C448B0}" type="datetimeFigureOut">
              <a:rPr lang="fr-FR" smtClean="0"/>
              <a:t>08/12/2025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3097D40-B6E3-FC44-967C-A45FF19336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E89FEEC-ABEC-32EE-1DCE-2C22CE121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8A6C0-800E-F742-B448-50EAD86D181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328855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65986AA-F954-C409-5113-E2AE214B33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700"/>
            <a:ext cx="7886700" cy="213995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A30136B-582F-7718-C25B-383045FE83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1700"/>
            <a:ext cx="7886700" cy="11255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376D3DF-2F61-61F2-86A2-82279369B8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F2977F7F-9EAE-2A40-9228-C86F4E67B3D6}" type="datetimeFigureOut">
              <a:rPr lang="fr-FR" smtClean="0"/>
              <a:t>08/12/2025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9902B82-5784-AB12-95B4-7E5BED7442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AEBDA4F-FF64-F476-DEB8-C394D591A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907C2C59-7788-E248-8EE2-A24859C9CE4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448153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928C684-776B-3161-EB47-4ED683324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2A1FFAB-B73C-04EF-7C04-C65DE3481B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70013"/>
            <a:ext cx="3867150" cy="32623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E1E41447-9D1A-8463-3F6C-0348F8B587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370013"/>
            <a:ext cx="3867150" cy="32623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B155E7CC-EA2A-34D5-EDE9-45EE31BDBA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F2977F7F-9EAE-2A40-9228-C86F4E67B3D6}" type="datetimeFigureOut">
              <a:rPr lang="fr-FR" smtClean="0"/>
              <a:t>08/12/2025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4A00570D-6BDB-8D62-C12A-BA6DEED5C6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17BA499-9B12-2D5F-5C7D-7FFFFCB585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907C2C59-7788-E248-8EE2-A24859C9CE4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278433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1A571C1-ACFE-5E36-BBEB-E80054DA6B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A055A81-A7E2-FC41-323D-63A6007653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260475"/>
            <a:ext cx="3868737" cy="61912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B4DB4AC1-83F8-C313-0EC8-7F33DE92E0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1879600"/>
            <a:ext cx="3868737" cy="27622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9AE82938-8F31-CEC8-683A-F602C774A8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475"/>
            <a:ext cx="3887788" cy="61912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7C8B459F-CC14-37CF-AD74-1C1914CD0F1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9600"/>
            <a:ext cx="3887788" cy="27622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55589D6D-3AA9-571F-13D1-AB838BAE8F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F2977F7F-9EAE-2A40-9228-C86F4E67B3D6}" type="datetimeFigureOut">
              <a:rPr lang="fr-FR" smtClean="0"/>
              <a:t>08/12/2025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2D2DE9CE-A69C-FAAC-0D99-3DDBBF0B74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92955B64-F20A-437E-0F55-009BA033B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907C2C59-7788-E248-8EE2-A24859C9CE4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216204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BF2A6DC-52DB-C2F4-A4A5-B8664B02CB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33BBFFB1-106F-5DCC-8952-F3F933A442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F2977F7F-9EAE-2A40-9228-C86F4E67B3D6}" type="datetimeFigureOut">
              <a:rPr lang="fr-FR" smtClean="0"/>
              <a:t>08/12/2025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6EB63D8E-3AD4-70C5-C3EB-506877E8C2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92A4897-5C43-E63B-0A7F-4256F49F4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907C2C59-7788-E248-8EE2-A24859C9CE4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565330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826B4A9D-E915-9E56-550B-493E44F43A0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F2977F7F-9EAE-2A40-9228-C86F4E67B3D6}" type="datetimeFigureOut">
              <a:rPr lang="fr-FR" smtClean="0"/>
              <a:t>08/12/2025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E04706DB-75A0-DF06-8B55-74750B5B6E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250ED4A-61EF-E6F0-AE09-B514D1E52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907C2C59-7788-E248-8EE2-A24859C9CE4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572607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332B21F-A21A-60A8-B930-8034715731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A3F7613-F0DF-04A9-D86C-25432E37F5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741363"/>
            <a:ext cx="4629150" cy="36544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705E291B-6F30-F717-3AF5-32BE0AB1D6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364A234-FED1-8794-D153-C97F97CAAC6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F2977F7F-9EAE-2A40-9228-C86F4E67B3D6}" type="datetimeFigureOut">
              <a:rPr lang="fr-FR" smtClean="0"/>
              <a:t>08/12/2025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BF04D03-0449-8646-AF5E-1725EE5E03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0CC0ABF-15FF-DB26-91D7-DD300177B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907C2C59-7788-E248-8EE2-A24859C9CE4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236286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288612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343763B4-1DC1-AD09-3403-760192BED3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7BE5B44-AAD4-F9BD-3363-0C461ADCF6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C30BA4C-A29F-4D0F-7362-81F6944AC9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1294C2D-A4D2-3448-862D-6D9E6CAF82D2}" type="datetimeFigureOut">
              <a:rPr lang="fr-FR" smtClean="0"/>
              <a:t>08/12/2025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919147F-C185-F55C-3F3D-88D417680B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46A7C6B-9F34-6AA1-61C0-D599274C09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2382502-201F-FB4F-BBCE-ED86D1399D1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583008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4BC6DBC9-7F25-A4E9-56C0-26D1DE6BB6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B435747-FA88-4973-0373-40FBCF52BC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C15C763-08B9-0FCC-58BD-0BEA29E076D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6874944-57FF-7242-89A5-FCC549C448B0}" type="datetimeFigureOut">
              <a:rPr lang="fr-FR" smtClean="0"/>
              <a:t>08/12/2025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165293D-30F5-C6C4-3F76-C6814F89D5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3EA6F22-9F89-AD98-B2AA-C8F8FBBC7F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7B8A6C0-800E-F742-B448-50EAD86D181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931890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50CF7E-4939-A86A-249D-8F5975F641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681E065C-5A6A-85EA-E7F8-E8C45D7394D6}"/>
              </a:ext>
            </a:extLst>
          </p:cNvPr>
          <p:cNvSpPr/>
          <p:nvPr/>
        </p:nvSpPr>
        <p:spPr>
          <a:xfrm>
            <a:off x="858934" y="289514"/>
            <a:ext cx="7425982" cy="8228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6480"/>
              </a:lnSpc>
              <a:buNone/>
            </a:pPr>
            <a:r>
              <a:rPr lang="en-US" sz="54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DevOps &amp; DevSecOps</a:t>
            </a:r>
            <a:endParaRPr lang="en-US" sz="5400" dirty="0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537A4A85-9294-EC55-10AF-80FD70A926BB}"/>
              </a:ext>
            </a:extLst>
          </p:cNvPr>
          <p:cNvSpPr/>
          <p:nvPr/>
        </p:nvSpPr>
        <p:spPr>
          <a:xfrm>
            <a:off x="2475902" y="1089540"/>
            <a:ext cx="3847490" cy="4266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36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De l'agilité à la sécurité intégrée</a:t>
            </a:r>
            <a:endParaRPr lang="en-US" sz="2100" dirty="0"/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F0C8CCBB-1BB1-8FD7-A12F-78ABB4D93302}"/>
              </a:ext>
            </a:extLst>
          </p:cNvPr>
          <p:cNvSpPr/>
          <p:nvPr/>
        </p:nvSpPr>
        <p:spPr>
          <a:xfrm>
            <a:off x="2513392" y="1675557"/>
            <a:ext cx="3810000" cy="38100"/>
          </a:xfrm>
          <a:prstGeom prst="rect">
            <a:avLst/>
          </a:prstGeom>
          <a:solidFill>
            <a:srgbClr val="FFFFFF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5" name="Text 3">
            <a:extLst>
              <a:ext uri="{FF2B5EF4-FFF2-40B4-BE49-F238E27FC236}">
                <a16:creationId xmlns:a16="http://schemas.microsoft.com/office/drawing/2014/main" id="{499885F4-C028-875E-ADB3-7E65B8668E93}"/>
              </a:ext>
            </a:extLst>
          </p:cNvPr>
          <p:cNvSpPr/>
          <p:nvPr/>
        </p:nvSpPr>
        <p:spPr>
          <a:xfrm>
            <a:off x="2096218" y="1934674"/>
            <a:ext cx="4951413" cy="2742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160"/>
              </a:lnSpc>
              <a:spcBef>
                <a:spcPts val="1500"/>
              </a:spcBef>
              <a:spcAft>
                <a:spcPts val="900"/>
              </a:spcAft>
              <a:buNone/>
            </a:pPr>
            <a:r>
              <a:rPr lang="en-US" sz="135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Transformation de la culture et des pratiques de développement</a:t>
            </a:r>
            <a:endParaRPr lang="en-US" sz="1350" dirty="0"/>
          </a:p>
        </p:txBody>
      </p:sp>
      <p:pic>
        <p:nvPicPr>
          <p:cNvPr id="8" name="Image 7" descr="Une image contenant habits, personne, dessin humoristique, art&#10;&#10;Le contenu généré par l’IA peut être incorrect.">
            <a:extLst>
              <a:ext uri="{FF2B5EF4-FFF2-40B4-BE49-F238E27FC236}">
                <a16:creationId xmlns:a16="http://schemas.microsoft.com/office/drawing/2014/main" id="{814D23A8-B539-41FF-9E25-FF7CFD3CC7D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4575" y="2208964"/>
            <a:ext cx="5791200" cy="2774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1129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90500" y="736848"/>
            <a:ext cx="7218617" cy="548580"/>
          </a:xfrm>
          <a:prstGeom prst="rect">
            <a:avLst/>
          </a:prstGeom>
          <a:noFill/>
          <a:ln/>
        </p:spPr>
        <p:txBody>
          <a:bodyPr wrap="square" lIns="190500" tIns="0" rIns="0" bIns="0" rtlCol="0" anchor="t"/>
          <a:lstStyle/>
          <a:p>
            <a:pPr marL="0" indent="0" algn="l">
              <a:lnSpc>
                <a:spcPts val="4320"/>
              </a:lnSpc>
              <a:buNone/>
            </a:pPr>
            <a:r>
              <a:rPr lang="en-US" sz="3600" b="1" dirty="0">
                <a:solidFill>
                  <a:srgbClr val="0891B2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Outils de la Supply Chain CI/CD</a:t>
            </a:r>
            <a:endParaRPr lang="en-US" sz="3600" dirty="0"/>
          </a:p>
        </p:txBody>
      </p:sp>
      <p:sp>
        <p:nvSpPr>
          <p:cNvPr id="3" name="Text 1"/>
          <p:cNvSpPr/>
          <p:nvPr/>
        </p:nvSpPr>
        <p:spPr>
          <a:xfrm>
            <a:off x="571500" y="1628329"/>
            <a:ext cx="3962400" cy="443657"/>
          </a:xfrm>
          <a:prstGeom prst="roundRect">
            <a:avLst>
              <a:gd name="adj" fmla="val 12882"/>
            </a:avLst>
          </a:prstGeom>
          <a:solidFill>
            <a:srgbClr val="FFFFFF"/>
          </a:solidFill>
          <a:ln/>
          <a:effectLst>
            <a:outerShdw blurRad="57150" dist="19050" dir="5400000" algn="bl" rotWithShape="0">
              <a:srgbClr val="000000">
                <a:alpha val="10000"/>
              </a:srgbClr>
            </a:outerShdw>
          </a:effectLst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hape 2"/>
          <p:cNvSpPr/>
          <p:nvPr/>
        </p:nvSpPr>
        <p:spPr>
          <a:xfrm>
            <a:off x="590550" y="1628329"/>
            <a:ext cx="0" cy="443657"/>
          </a:xfrm>
          <a:prstGeom prst="line">
            <a:avLst/>
          </a:prstGeom>
          <a:noFill/>
          <a:ln w="38100">
            <a:solidFill>
              <a:srgbClr val="16A34A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5" name="Text 3"/>
          <p:cNvSpPr/>
          <p:nvPr/>
        </p:nvSpPr>
        <p:spPr>
          <a:xfrm>
            <a:off x="685800" y="1704529"/>
            <a:ext cx="3847338" cy="1256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90"/>
              </a:lnSpc>
              <a:spcAft>
                <a:spcPts val="225"/>
              </a:spcAft>
              <a:buNone/>
            </a:pPr>
            <a:r>
              <a:rPr lang="en-US" sz="825" b="1" dirty="0">
                <a:solidFill>
                  <a:srgbClr val="16A34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1. Build &amp; Tests</a:t>
            </a:r>
            <a:endParaRPr lang="en-US" sz="825" dirty="0"/>
          </a:p>
        </p:txBody>
      </p:sp>
      <p:sp>
        <p:nvSpPr>
          <p:cNvPr id="6" name="Text 4"/>
          <p:cNvSpPr/>
          <p:nvPr/>
        </p:nvSpPr>
        <p:spPr>
          <a:xfrm>
            <a:off x="685800" y="1858714"/>
            <a:ext cx="3847338" cy="1370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80"/>
              </a:lnSpc>
              <a:buNone/>
            </a:pPr>
            <a:r>
              <a:rPr lang="en-US" sz="675" dirty="0">
                <a:solidFill>
                  <a:srgbClr val="33415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Maven, Gradle, JUnit, TestNG</a:t>
            </a:r>
            <a:endParaRPr lang="en-US" sz="675" dirty="0"/>
          </a:p>
        </p:txBody>
      </p:sp>
      <p:sp>
        <p:nvSpPr>
          <p:cNvPr id="7" name="Text 5"/>
          <p:cNvSpPr/>
          <p:nvPr/>
        </p:nvSpPr>
        <p:spPr>
          <a:xfrm>
            <a:off x="4610100" y="1628329"/>
            <a:ext cx="3962400" cy="443657"/>
          </a:xfrm>
          <a:prstGeom prst="roundRect">
            <a:avLst>
              <a:gd name="adj" fmla="val 12882"/>
            </a:avLst>
          </a:prstGeom>
          <a:solidFill>
            <a:srgbClr val="FFFFFF"/>
          </a:solidFill>
          <a:ln/>
          <a:effectLst>
            <a:outerShdw blurRad="57150" dist="19050" dir="5400000" algn="bl" rotWithShape="0">
              <a:srgbClr val="000000">
                <a:alpha val="10000"/>
              </a:srgbClr>
            </a:outerShdw>
          </a:effectLst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8" name="Shape 6"/>
          <p:cNvSpPr/>
          <p:nvPr/>
        </p:nvSpPr>
        <p:spPr>
          <a:xfrm>
            <a:off x="4629150" y="1628329"/>
            <a:ext cx="0" cy="443657"/>
          </a:xfrm>
          <a:prstGeom prst="line">
            <a:avLst/>
          </a:prstGeom>
          <a:noFill/>
          <a:ln w="38100">
            <a:solidFill>
              <a:srgbClr val="16A34A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9" name="Text 7"/>
          <p:cNvSpPr/>
          <p:nvPr/>
        </p:nvSpPr>
        <p:spPr>
          <a:xfrm>
            <a:off x="4724400" y="1704529"/>
            <a:ext cx="3847338" cy="1256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90"/>
              </a:lnSpc>
              <a:spcAft>
                <a:spcPts val="225"/>
              </a:spcAft>
              <a:buNone/>
            </a:pPr>
            <a:r>
              <a:rPr lang="en-US" sz="825" b="1" dirty="0">
                <a:solidFill>
                  <a:srgbClr val="16A34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2. Analyse SAST</a:t>
            </a:r>
            <a:endParaRPr lang="en-US" sz="825" dirty="0"/>
          </a:p>
        </p:txBody>
      </p:sp>
      <p:sp>
        <p:nvSpPr>
          <p:cNvPr id="10" name="Text 8"/>
          <p:cNvSpPr/>
          <p:nvPr/>
        </p:nvSpPr>
        <p:spPr>
          <a:xfrm>
            <a:off x="4724400" y="1858714"/>
            <a:ext cx="3847338" cy="1370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80"/>
              </a:lnSpc>
              <a:buNone/>
            </a:pPr>
            <a:r>
              <a:rPr lang="en-US" sz="675" dirty="0">
                <a:solidFill>
                  <a:srgbClr val="33415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SonarQube, Checkmarx, Fortify</a:t>
            </a:r>
            <a:endParaRPr lang="en-US" sz="675" dirty="0"/>
          </a:p>
        </p:txBody>
      </p:sp>
      <p:sp>
        <p:nvSpPr>
          <p:cNvPr id="11" name="Text 9"/>
          <p:cNvSpPr/>
          <p:nvPr/>
        </p:nvSpPr>
        <p:spPr>
          <a:xfrm>
            <a:off x="571500" y="2129135"/>
            <a:ext cx="3962400" cy="443657"/>
          </a:xfrm>
          <a:prstGeom prst="roundRect">
            <a:avLst>
              <a:gd name="adj" fmla="val 12882"/>
            </a:avLst>
          </a:prstGeom>
          <a:solidFill>
            <a:srgbClr val="FFFFFF"/>
          </a:solidFill>
          <a:ln/>
          <a:effectLst>
            <a:outerShdw blurRad="57150" dist="19050" dir="5400000" algn="bl" rotWithShape="0">
              <a:srgbClr val="000000">
                <a:alpha val="10000"/>
              </a:srgbClr>
            </a:outerShdw>
          </a:effectLst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2" name="Shape 10"/>
          <p:cNvSpPr/>
          <p:nvPr/>
        </p:nvSpPr>
        <p:spPr>
          <a:xfrm>
            <a:off x="590550" y="2129135"/>
            <a:ext cx="0" cy="443657"/>
          </a:xfrm>
          <a:prstGeom prst="line">
            <a:avLst/>
          </a:prstGeom>
          <a:noFill/>
          <a:ln w="38100">
            <a:solidFill>
              <a:srgbClr val="16A34A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13" name="Text 11"/>
          <p:cNvSpPr/>
          <p:nvPr/>
        </p:nvSpPr>
        <p:spPr>
          <a:xfrm>
            <a:off x="685800" y="2205335"/>
            <a:ext cx="3847338" cy="1256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90"/>
              </a:lnSpc>
              <a:spcAft>
                <a:spcPts val="225"/>
              </a:spcAft>
              <a:buNone/>
            </a:pPr>
            <a:r>
              <a:rPr lang="en-US" sz="825" b="1" dirty="0">
                <a:solidFill>
                  <a:srgbClr val="16A34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3. Secrets</a:t>
            </a:r>
            <a:endParaRPr lang="en-US" sz="825" dirty="0"/>
          </a:p>
        </p:txBody>
      </p:sp>
      <p:sp>
        <p:nvSpPr>
          <p:cNvPr id="14" name="Text 12"/>
          <p:cNvSpPr/>
          <p:nvPr/>
        </p:nvSpPr>
        <p:spPr>
          <a:xfrm>
            <a:off x="685800" y="2359521"/>
            <a:ext cx="3847338" cy="1370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80"/>
              </a:lnSpc>
              <a:buNone/>
            </a:pPr>
            <a:r>
              <a:rPr lang="en-US" sz="675" dirty="0">
                <a:solidFill>
                  <a:srgbClr val="33415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GitGuardian, TruffleHog, Gitleaks</a:t>
            </a:r>
            <a:endParaRPr lang="en-US" sz="675" dirty="0"/>
          </a:p>
        </p:txBody>
      </p:sp>
      <p:sp>
        <p:nvSpPr>
          <p:cNvPr id="15" name="Text 13"/>
          <p:cNvSpPr/>
          <p:nvPr/>
        </p:nvSpPr>
        <p:spPr>
          <a:xfrm>
            <a:off x="4610100" y="2129135"/>
            <a:ext cx="3962400" cy="443657"/>
          </a:xfrm>
          <a:prstGeom prst="roundRect">
            <a:avLst>
              <a:gd name="adj" fmla="val 12882"/>
            </a:avLst>
          </a:prstGeom>
          <a:solidFill>
            <a:srgbClr val="FFFFFF"/>
          </a:solidFill>
          <a:ln/>
          <a:effectLst>
            <a:outerShdw blurRad="57150" dist="19050" dir="5400000" algn="bl" rotWithShape="0">
              <a:srgbClr val="000000">
                <a:alpha val="10000"/>
              </a:srgbClr>
            </a:outerShdw>
          </a:effectLst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6" name="Shape 14"/>
          <p:cNvSpPr/>
          <p:nvPr/>
        </p:nvSpPr>
        <p:spPr>
          <a:xfrm>
            <a:off x="4629150" y="2129135"/>
            <a:ext cx="0" cy="443657"/>
          </a:xfrm>
          <a:prstGeom prst="line">
            <a:avLst/>
          </a:prstGeom>
          <a:noFill/>
          <a:ln w="38100">
            <a:solidFill>
              <a:srgbClr val="16A34A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17" name="Text 15"/>
          <p:cNvSpPr/>
          <p:nvPr/>
        </p:nvSpPr>
        <p:spPr>
          <a:xfrm>
            <a:off x="4724400" y="2205335"/>
            <a:ext cx="3847338" cy="1256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90"/>
              </a:lnSpc>
              <a:spcAft>
                <a:spcPts val="225"/>
              </a:spcAft>
              <a:buNone/>
            </a:pPr>
            <a:r>
              <a:rPr lang="en-US" sz="825" b="1" dirty="0">
                <a:solidFill>
                  <a:srgbClr val="16A34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4. SCA Dépendances</a:t>
            </a:r>
            <a:endParaRPr lang="en-US" sz="825" dirty="0"/>
          </a:p>
        </p:txBody>
      </p:sp>
      <p:sp>
        <p:nvSpPr>
          <p:cNvPr id="18" name="Text 16"/>
          <p:cNvSpPr/>
          <p:nvPr/>
        </p:nvSpPr>
        <p:spPr>
          <a:xfrm>
            <a:off x="4724400" y="2359521"/>
            <a:ext cx="3847338" cy="1370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80"/>
              </a:lnSpc>
              <a:buNone/>
            </a:pPr>
            <a:r>
              <a:rPr lang="en-US" sz="675" dirty="0">
                <a:solidFill>
                  <a:srgbClr val="33415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OWASP Dependency-Check, Snyk, Trivy</a:t>
            </a:r>
            <a:endParaRPr lang="en-US" sz="675" dirty="0"/>
          </a:p>
        </p:txBody>
      </p:sp>
      <p:sp>
        <p:nvSpPr>
          <p:cNvPr id="19" name="Text 17"/>
          <p:cNvSpPr/>
          <p:nvPr/>
        </p:nvSpPr>
        <p:spPr>
          <a:xfrm>
            <a:off x="571500" y="2629942"/>
            <a:ext cx="3962400" cy="443657"/>
          </a:xfrm>
          <a:prstGeom prst="roundRect">
            <a:avLst>
              <a:gd name="adj" fmla="val 12882"/>
            </a:avLst>
          </a:prstGeom>
          <a:solidFill>
            <a:srgbClr val="FFFFFF"/>
          </a:solidFill>
          <a:ln/>
          <a:effectLst>
            <a:outerShdw blurRad="57150" dist="19050" dir="5400000" algn="bl" rotWithShape="0">
              <a:srgbClr val="000000">
                <a:alpha val="10000"/>
              </a:srgbClr>
            </a:outerShdw>
          </a:effectLst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0" name="Shape 18"/>
          <p:cNvSpPr/>
          <p:nvPr/>
        </p:nvSpPr>
        <p:spPr>
          <a:xfrm>
            <a:off x="590550" y="2629942"/>
            <a:ext cx="0" cy="443657"/>
          </a:xfrm>
          <a:prstGeom prst="line">
            <a:avLst/>
          </a:prstGeom>
          <a:noFill/>
          <a:ln w="38100">
            <a:solidFill>
              <a:srgbClr val="16A34A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21" name="Text 19"/>
          <p:cNvSpPr/>
          <p:nvPr/>
        </p:nvSpPr>
        <p:spPr>
          <a:xfrm>
            <a:off x="685800" y="2706142"/>
            <a:ext cx="3847338" cy="1256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90"/>
              </a:lnSpc>
              <a:spcAft>
                <a:spcPts val="225"/>
              </a:spcAft>
              <a:buNone/>
            </a:pPr>
            <a:r>
              <a:rPr lang="en-US" sz="825" b="1" dirty="0">
                <a:solidFill>
                  <a:srgbClr val="16A34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5. Sécurité IaC</a:t>
            </a:r>
            <a:endParaRPr lang="en-US" sz="825" dirty="0"/>
          </a:p>
        </p:txBody>
      </p:sp>
      <p:sp>
        <p:nvSpPr>
          <p:cNvPr id="22" name="Text 20"/>
          <p:cNvSpPr/>
          <p:nvPr/>
        </p:nvSpPr>
        <p:spPr>
          <a:xfrm>
            <a:off x="685800" y="2860328"/>
            <a:ext cx="3847338" cy="1370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80"/>
              </a:lnSpc>
              <a:buNone/>
            </a:pPr>
            <a:r>
              <a:rPr lang="en-US" sz="675" dirty="0">
                <a:solidFill>
                  <a:srgbClr val="33415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Checkov, Terrascan, Tfsec, Kics</a:t>
            </a:r>
            <a:endParaRPr lang="en-US" sz="675" dirty="0"/>
          </a:p>
        </p:txBody>
      </p:sp>
      <p:sp>
        <p:nvSpPr>
          <p:cNvPr id="23" name="Text 21"/>
          <p:cNvSpPr/>
          <p:nvPr/>
        </p:nvSpPr>
        <p:spPr>
          <a:xfrm>
            <a:off x="4610100" y="2629942"/>
            <a:ext cx="3962400" cy="443657"/>
          </a:xfrm>
          <a:prstGeom prst="roundRect">
            <a:avLst>
              <a:gd name="adj" fmla="val 12882"/>
            </a:avLst>
          </a:prstGeom>
          <a:solidFill>
            <a:srgbClr val="FFFFFF"/>
          </a:solidFill>
          <a:ln/>
          <a:effectLst>
            <a:outerShdw blurRad="57150" dist="19050" dir="5400000" algn="bl" rotWithShape="0">
              <a:srgbClr val="000000">
                <a:alpha val="10000"/>
              </a:srgbClr>
            </a:outerShdw>
          </a:effectLst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4" name="Shape 22"/>
          <p:cNvSpPr/>
          <p:nvPr/>
        </p:nvSpPr>
        <p:spPr>
          <a:xfrm>
            <a:off x="4629150" y="2629942"/>
            <a:ext cx="0" cy="443657"/>
          </a:xfrm>
          <a:prstGeom prst="line">
            <a:avLst/>
          </a:prstGeom>
          <a:noFill/>
          <a:ln w="38100">
            <a:solidFill>
              <a:srgbClr val="15803D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25" name="Text 23"/>
          <p:cNvSpPr/>
          <p:nvPr/>
        </p:nvSpPr>
        <p:spPr>
          <a:xfrm>
            <a:off x="4724400" y="2706142"/>
            <a:ext cx="3847338" cy="1256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90"/>
              </a:lnSpc>
              <a:spcAft>
                <a:spcPts val="225"/>
              </a:spcAft>
              <a:buNone/>
            </a:pPr>
            <a:r>
              <a:rPr lang="en-US" sz="825" b="1" dirty="0">
                <a:solidFill>
                  <a:srgbClr val="15803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6. Build Docker</a:t>
            </a:r>
            <a:endParaRPr lang="en-US" sz="825" dirty="0"/>
          </a:p>
        </p:txBody>
      </p:sp>
      <p:sp>
        <p:nvSpPr>
          <p:cNvPr id="26" name="Text 24"/>
          <p:cNvSpPr/>
          <p:nvPr/>
        </p:nvSpPr>
        <p:spPr>
          <a:xfrm>
            <a:off x="4724400" y="2860328"/>
            <a:ext cx="3847338" cy="1370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80"/>
              </a:lnSpc>
              <a:buNone/>
            </a:pPr>
            <a:r>
              <a:rPr lang="en-US" sz="675" dirty="0">
                <a:solidFill>
                  <a:srgbClr val="33415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Docker, Buildah, Kaniko, BuildKit</a:t>
            </a:r>
            <a:endParaRPr lang="en-US" sz="675" dirty="0"/>
          </a:p>
        </p:txBody>
      </p:sp>
      <p:sp>
        <p:nvSpPr>
          <p:cNvPr id="27" name="Text 25"/>
          <p:cNvSpPr/>
          <p:nvPr/>
        </p:nvSpPr>
        <p:spPr>
          <a:xfrm>
            <a:off x="571500" y="3130748"/>
            <a:ext cx="3962400" cy="443657"/>
          </a:xfrm>
          <a:prstGeom prst="roundRect">
            <a:avLst>
              <a:gd name="adj" fmla="val 12882"/>
            </a:avLst>
          </a:prstGeom>
          <a:solidFill>
            <a:srgbClr val="FFFFFF"/>
          </a:solidFill>
          <a:ln/>
          <a:effectLst>
            <a:outerShdw blurRad="57150" dist="19050" dir="5400000" algn="bl" rotWithShape="0">
              <a:srgbClr val="000000">
                <a:alpha val="10000"/>
              </a:srgbClr>
            </a:outerShdw>
          </a:effectLst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8" name="Shape 26"/>
          <p:cNvSpPr/>
          <p:nvPr/>
        </p:nvSpPr>
        <p:spPr>
          <a:xfrm>
            <a:off x="590550" y="3130748"/>
            <a:ext cx="0" cy="443657"/>
          </a:xfrm>
          <a:prstGeom prst="line">
            <a:avLst/>
          </a:prstGeom>
          <a:noFill/>
          <a:ln w="38100">
            <a:solidFill>
              <a:srgbClr val="15803D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29" name="Text 27"/>
          <p:cNvSpPr/>
          <p:nvPr/>
        </p:nvSpPr>
        <p:spPr>
          <a:xfrm>
            <a:off x="685800" y="3206948"/>
            <a:ext cx="3847338" cy="1256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90"/>
              </a:lnSpc>
              <a:spcAft>
                <a:spcPts val="225"/>
              </a:spcAft>
              <a:buNone/>
            </a:pPr>
            <a:r>
              <a:rPr lang="en-US" sz="825" b="1" dirty="0">
                <a:solidFill>
                  <a:srgbClr val="15803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7. Registry &amp; Signature</a:t>
            </a:r>
            <a:endParaRPr lang="en-US" sz="825" dirty="0"/>
          </a:p>
        </p:txBody>
      </p:sp>
      <p:sp>
        <p:nvSpPr>
          <p:cNvPr id="30" name="Text 28"/>
          <p:cNvSpPr/>
          <p:nvPr/>
        </p:nvSpPr>
        <p:spPr>
          <a:xfrm>
            <a:off x="685800" y="3361134"/>
            <a:ext cx="3847338" cy="1370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80"/>
              </a:lnSpc>
              <a:buNone/>
            </a:pPr>
            <a:r>
              <a:rPr lang="en-US" sz="675" dirty="0">
                <a:solidFill>
                  <a:srgbClr val="33415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Harbor, Artifactory, Cosign, Notary</a:t>
            </a:r>
            <a:endParaRPr lang="en-US" sz="675" dirty="0"/>
          </a:p>
        </p:txBody>
      </p:sp>
      <p:sp>
        <p:nvSpPr>
          <p:cNvPr id="31" name="Text 29"/>
          <p:cNvSpPr/>
          <p:nvPr/>
        </p:nvSpPr>
        <p:spPr>
          <a:xfrm>
            <a:off x="4610100" y="3130748"/>
            <a:ext cx="3962400" cy="443657"/>
          </a:xfrm>
          <a:prstGeom prst="roundRect">
            <a:avLst>
              <a:gd name="adj" fmla="val 12882"/>
            </a:avLst>
          </a:prstGeom>
          <a:solidFill>
            <a:srgbClr val="FFFFFF"/>
          </a:solidFill>
          <a:ln/>
          <a:effectLst>
            <a:outerShdw blurRad="57150" dist="19050" dir="5400000" algn="bl" rotWithShape="0">
              <a:srgbClr val="000000">
                <a:alpha val="10000"/>
              </a:srgbClr>
            </a:outerShdw>
          </a:effectLst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32" name="Shape 30"/>
          <p:cNvSpPr/>
          <p:nvPr/>
        </p:nvSpPr>
        <p:spPr>
          <a:xfrm>
            <a:off x="4629150" y="3130748"/>
            <a:ext cx="0" cy="443657"/>
          </a:xfrm>
          <a:prstGeom prst="line">
            <a:avLst/>
          </a:prstGeom>
          <a:noFill/>
          <a:ln w="38100">
            <a:solidFill>
              <a:srgbClr val="1E40AF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33" name="Text 31"/>
          <p:cNvSpPr/>
          <p:nvPr/>
        </p:nvSpPr>
        <p:spPr>
          <a:xfrm>
            <a:off x="4724400" y="3206948"/>
            <a:ext cx="3847338" cy="1256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90"/>
              </a:lnSpc>
              <a:spcAft>
                <a:spcPts val="225"/>
              </a:spcAft>
              <a:buNone/>
            </a:pPr>
            <a:r>
              <a:rPr lang="en-US" sz="825" b="1" dirty="0">
                <a:solidFill>
                  <a:srgbClr val="1E40A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8. Déploiement</a:t>
            </a:r>
            <a:endParaRPr lang="en-US" sz="825" dirty="0"/>
          </a:p>
        </p:txBody>
      </p:sp>
      <p:sp>
        <p:nvSpPr>
          <p:cNvPr id="34" name="Text 32"/>
          <p:cNvSpPr/>
          <p:nvPr/>
        </p:nvSpPr>
        <p:spPr>
          <a:xfrm>
            <a:off x="4724400" y="3361134"/>
            <a:ext cx="3847338" cy="1370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80"/>
              </a:lnSpc>
              <a:buNone/>
            </a:pPr>
            <a:r>
              <a:rPr lang="en-US" sz="675" dirty="0">
                <a:solidFill>
                  <a:srgbClr val="33415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ArgoCD, FluxCD, Helm, Kustomize</a:t>
            </a:r>
            <a:endParaRPr lang="en-US" sz="675" dirty="0"/>
          </a:p>
        </p:txBody>
      </p:sp>
      <p:sp>
        <p:nvSpPr>
          <p:cNvPr id="35" name="Text 33"/>
          <p:cNvSpPr/>
          <p:nvPr/>
        </p:nvSpPr>
        <p:spPr>
          <a:xfrm>
            <a:off x="571500" y="3631555"/>
            <a:ext cx="3962400" cy="443657"/>
          </a:xfrm>
          <a:prstGeom prst="roundRect">
            <a:avLst>
              <a:gd name="adj" fmla="val 12882"/>
            </a:avLst>
          </a:prstGeom>
          <a:solidFill>
            <a:srgbClr val="FFFFFF"/>
          </a:solidFill>
          <a:ln/>
          <a:effectLst>
            <a:outerShdw blurRad="57150" dist="19050" dir="5400000" algn="bl" rotWithShape="0">
              <a:srgbClr val="000000">
                <a:alpha val="10000"/>
              </a:srgbClr>
            </a:outerShdw>
          </a:effectLst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36" name="Shape 34"/>
          <p:cNvSpPr/>
          <p:nvPr/>
        </p:nvSpPr>
        <p:spPr>
          <a:xfrm>
            <a:off x="590550" y="3631555"/>
            <a:ext cx="0" cy="443657"/>
          </a:xfrm>
          <a:prstGeom prst="line">
            <a:avLst/>
          </a:prstGeom>
          <a:noFill/>
          <a:ln w="38100">
            <a:solidFill>
              <a:srgbClr val="CA8A04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37" name="Text 35"/>
          <p:cNvSpPr/>
          <p:nvPr/>
        </p:nvSpPr>
        <p:spPr>
          <a:xfrm>
            <a:off x="685800" y="3707755"/>
            <a:ext cx="3847338" cy="1256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90"/>
              </a:lnSpc>
              <a:spcAft>
                <a:spcPts val="225"/>
              </a:spcAft>
              <a:buNone/>
            </a:pPr>
            <a:r>
              <a:rPr lang="en-US" sz="825" b="1" dirty="0">
                <a:solidFill>
                  <a:srgbClr val="CA8A0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9. Tests DAST</a:t>
            </a:r>
            <a:endParaRPr lang="en-US" sz="825" dirty="0"/>
          </a:p>
        </p:txBody>
      </p:sp>
      <p:sp>
        <p:nvSpPr>
          <p:cNvPr id="38" name="Text 36"/>
          <p:cNvSpPr/>
          <p:nvPr/>
        </p:nvSpPr>
        <p:spPr>
          <a:xfrm>
            <a:off x="685800" y="3861941"/>
            <a:ext cx="3847338" cy="1370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80"/>
              </a:lnSpc>
              <a:buNone/>
            </a:pPr>
            <a:r>
              <a:rPr lang="en-US" sz="675" dirty="0">
                <a:solidFill>
                  <a:srgbClr val="33415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OWASP ZAP, Burp Suite, Nuclei</a:t>
            </a:r>
            <a:endParaRPr lang="en-US" sz="675" dirty="0"/>
          </a:p>
        </p:txBody>
      </p:sp>
      <p:sp>
        <p:nvSpPr>
          <p:cNvPr id="39" name="Text 37"/>
          <p:cNvSpPr/>
          <p:nvPr/>
        </p:nvSpPr>
        <p:spPr>
          <a:xfrm>
            <a:off x="4610100" y="3631555"/>
            <a:ext cx="3962400" cy="443657"/>
          </a:xfrm>
          <a:prstGeom prst="roundRect">
            <a:avLst>
              <a:gd name="adj" fmla="val 12882"/>
            </a:avLst>
          </a:prstGeom>
          <a:solidFill>
            <a:srgbClr val="FFFFFF"/>
          </a:solidFill>
          <a:ln/>
          <a:effectLst>
            <a:outerShdw blurRad="57150" dist="19050" dir="5400000" algn="bl" rotWithShape="0">
              <a:srgbClr val="000000">
                <a:alpha val="10000"/>
              </a:srgbClr>
            </a:outerShdw>
          </a:effectLst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0" name="Shape 38"/>
          <p:cNvSpPr/>
          <p:nvPr/>
        </p:nvSpPr>
        <p:spPr>
          <a:xfrm>
            <a:off x="4629150" y="3631555"/>
            <a:ext cx="0" cy="443657"/>
          </a:xfrm>
          <a:prstGeom prst="line">
            <a:avLst/>
          </a:prstGeom>
          <a:noFill/>
          <a:ln w="38100">
            <a:solidFill>
              <a:srgbClr val="6D28D9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41" name="Text 39"/>
          <p:cNvSpPr/>
          <p:nvPr/>
        </p:nvSpPr>
        <p:spPr>
          <a:xfrm>
            <a:off x="4724400" y="3707755"/>
            <a:ext cx="3847338" cy="1256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90"/>
              </a:lnSpc>
              <a:spcAft>
                <a:spcPts val="225"/>
              </a:spcAft>
              <a:buNone/>
            </a:pPr>
            <a:r>
              <a:rPr lang="en-US" sz="825" b="1" dirty="0">
                <a:solidFill>
                  <a:srgbClr val="6D28D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10. Notifications</a:t>
            </a:r>
            <a:endParaRPr lang="en-US" sz="825" dirty="0"/>
          </a:p>
        </p:txBody>
      </p:sp>
      <p:sp>
        <p:nvSpPr>
          <p:cNvPr id="42" name="Text 40"/>
          <p:cNvSpPr/>
          <p:nvPr/>
        </p:nvSpPr>
        <p:spPr>
          <a:xfrm>
            <a:off x="4724400" y="3861941"/>
            <a:ext cx="3847338" cy="1370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80"/>
              </a:lnSpc>
              <a:buNone/>
            </a:pPr>
            <a:r>
              <a:rPr lang="en-US" sz="675" dirty="0">
                <a:solidFill>
                  <a:srgbClr val="33415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Slack, MS Teams, Email, PagerDuty</a:t>
            </a:r>
            <a:endParaRPr lang="en-US" sz="675" dirty="0"/>
          </a:p>
        </p:txBody>
      </p:sp>
      <p:pic>
        <p:nvPicPr>
          <p:cNvPr id="43" name="Image 0" descr="/tmp/rasterized-gradient-21851eb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4189512"/>
            <a:ext cx="8001000" cy="502741"/>
          </a:xfrm>
          <a:prstGeom prst="rect">
            <a:avLst/>
          </a:prstGeom>
        </p:spPr>
      </p:pic>
      <p:sp>
        <p:nvSpPr>
          <p:cNvPr id="44" name="Text 41"/>
          <p:cNvSpPr/>
          <p:nvPr/>
        </p:nvSpPr>
        <p:spPr>
          <a:xfrm>
            <a:off x="666750" y="4284762"/>
            <a:ext cx="7966710" cy="1370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80"/>
              </a:lnSpc>
              <a:spcAft>
                <a:spcPts val="300"/>
              </a:spcAft>
              <a:buNone/>
            </a:pPr>
            <a:r>
              <a:rPr lang="en-US" sz="9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Outils Transversaux</a:t>
            </a:r>
            <a:endParaRPr lang="en-US" sz="900" dirty="0"/>
          </a:p>
        </p:txBody>
      </p:sp>
      <p:sp>
        <p:nvSpPr>
          <p:cNvPr id="45" name="Text 42"/>
          <p:cNvSpPr/>
          <p:nvPr/>
        </p:nvSpPr>
        <p:spPr>
          <a:xfrm>
            <a:off x="666750" y="4459932"/>
            <a:ext cx="1628105" cy="1370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80"/>
              </a:lnSpc>
              <a:buNone/>
            </a:pPr>
            <a:r>
              <a:rPr lang="en-US" sz="675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CI/CD: GitLab CI, GitHub Actions, Jenkins</a:t>
            </a:r>
            <a:endParaRPr lang="en-US" sz="675" dirty="0"/>
          </a:p>
        </p:txBody>
      </p:sp>
      <p:sp>
        <p:nvSpPr>
          <p:cNvPr id="46" name="Text 43"/>
          <p:cNvSpPr/>
          <p:nvPr/>
        </p:nvSpPr>
        <p:spPr>
          <a:xfrm>
            <a:off x="2377232" y="4459932"/>
            <a:ext cx="1665297" cy="1370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80"/>
              </a:lnSpc>
              <a:buNone/>
            </a:pPr>
            <a:r>
              <a:rPr lang="en-US" sz="675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Secrets: HashiCorp Vault, External Secrets</a:t>
            </a:r>
            <a:endParaRPr lang="en-US" sz="675" dirty="0"/>
          </a:p>
        </p:txBody>
      </p:sp>
      <p:sp>
        <p:nvSpPr>
          <p:cNvPr id="47" name="Text 44"/>
          <p:cNvSpPr/>
          <p:nvPr/>
        </p:nvSpPr>
        <p:spPr>
          <a:xfrm>
            <a:off x="4124176" y="4459932"/>
            <a:ext cx="942707" cy="1370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80"/>
              </a:lnSpc>
              <a:buNone/>
            </a:pPr>
            <a:r>
              <a:rPr lang="en-US" sz="675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SBOM: Syft, CycloneDX</a:t>
            </a:r>
            <a:endParaRPr lang="en-US" sz="675" dirty="0"/>
          </a:p>
        </p:txBody>
      </p:sp>
      <p:sp>
        <p:nvSpPr>
          <p:cNvPr id="48" name="Text 45"/>
          <p:cNvSpPr/>
          <p:nvPr/>
        </p:nvSpPr>
        <p:spPr>
          <a:xfrm>
            <a:off x="381000" y="4686300"/>
            <a:ext cx="854964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00"/>
              </a:lnSpc>
              <a:spcAft>
                <a:spcPts val="900"/>
              </a:spcAft>
              <a:buNone/>
            </a:pPr>
            <a:r>
              <a:rPr lang="en-US" sz="750" dirty="0">
                <a:solidFill>
                  <a:srgbClr val="47556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Écosystème riche d'outils open-source et commerciaux pour sécuriser la supply chain</a:t>
            </a:r>
            <a:endParaRPr lang="en-US" sz="7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3055C60A-C354-2C24-DFF1-AB6155C869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1391"/>
            <a:ext cx="9143999" cy="4161183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4C567846-DA44-6E3F-C541-88A69BC73590}"/>
              </a:ext>
            </a:extLst>
          </p:cNvPr>
          <p:cNvSpPr/>
          <p:nvPr/>
        </p:nvSpPr>
        <p:spPr>
          <a:xfrm>
            <a:off x="521804" y="120926"/>
            <a:ext cx="7218617" cy="548580"/>
          </a:xfrm>
          <a:prstGeom prst="rect">
            <a:avLst/>
          </a:prstGeom>
          <a:noFill/>
          <a:ln/>
        </p:spPr>
        <p:txBody>
          <a:bodyPr wrap="square" lIns="190500" tIns="0" rIns="0" bIns="0" rtlCol="0" anchor="t"/>
          <a:lstStyle/>
          <a:p>
            <a:pPr marL="0" indent="0" algn="l">
              <a:lnSpc>
                <a:spcPts val="4320"/>
              </a:lnSpc>
              <a:buNone/>
            </a:pPr>
            <a:r>
              <a:rPr lang="en-US" sz="3600" b="1" dirty="0" err="1">
                <a:solidFill>
                  <a:srgbClr val="0891B2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Exemple</a:t>
            </a:r>
            <a:r>
              <a:rPr lang="en-US" sz="3600" b="1">
                <a:solidFill>
                  <a:srgbClr val="0891B2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de Supply </a:t>
            </a:r>
            <a:r>
              <a:rPr lang="en-US" sz="3600" b="1" dirty="0">
                <a:solidFill>
                  <a:srgbClr val="0891B2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Chain CI/CD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40145187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90500" y="666452"/>
            <a:ext cx="4478845" cy="548580"/>
          </a:xfrm>
          <a:prstGeom prst="rect">
            <a:avLst/>
          </a:prstGeom>
          <a:noFill/>
          <a:ln/>
        </p:spPr>
        <p:txBody>
          <a:bodyPr wrap="square" lIns="190500" tIns="0" rIns="0" bIns="0" rtlCol="0" anchor="t"/>
          <a:lstStyle/>
          <a:p>
            <a:pPr marL="0" indent="0" algn="l">
              <a:lnSpc>
                <a:spcPts val="4320"/>
              </a:lnSpc>
              <a:buNone/>
            </a:pPr>
            <a:r>
              <a:rPr lang="en-US" sz="3600" b="1" dirty="0">
                <a:solidFill>
                  <a:srgbClr val="0891B2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CI vs CD vs CD</a:t>
            </a:r>
            <a:endParaRPr lang="en-US" sz="3600" dirty="0"/>
          </a:p>
        </p:txBody>
      </p:sp>
      <p:sp>
        <p:nvSpPr>
          <p:cNvPr id="3" name="Text 1"/>
          <p:cNvSpPr/>
          <p:nvPr/>
        </p:nvSpPr>
        <p:spPr>
          <a:xfrm>
            <a:off x="571500" y="1557933"/>
            <a:ext cx="8001000" cy="1039713"/>
          </a:xfrm>
          <a:prstGeom prst="roundRect">
            <a:avLst>
              <a:gd name="adj" fmla="val 9161"/>
            </a:avLst>
          </a:prstGeom>
          <a:solidFill>
            <a:srgbClr val="FFFFFF"/>
          </a:solidFill>
          <a:ln/>
          <a:effectLst>
            <a:outerShdw blurRad="76200" dist="19050" dir="5400000" algn="bl" rotWithShape="0">
              <a:srgbClr val="000000">
                <a:alpha val="10000"/>
              </a:srgbClr>
            </a:outerShdw>
          </a:effectLst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4" name="Image 0" descr="/tmp/rasterized-gradient-3803d3df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750" y="1692356"/>
            <a:ext cx="1714500" cy="565398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130522" y="1787606"/>
            <a:ext cx="786956" cy="1692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33"/>
              </a:lnSpc>
              <a:buNone/>
            </a:pPr>
            <a:r>
              <a:rPr lang="en-US" sz="12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CI</a:t>
            </a:r>
            <a:endParaRPr lang="en-US" sz="1200" dirty="0"/>
          </a:p>
        </p:txBody>
      </p:sp>
      <p:sp>
        <p:nvSpPr>
          <p:cNvPr id="6" name="Text 3"/>
          <p:cNvSpPr/>
          <p:nvPr/>
        </p:nvSpPr>
        <p:spPr>
          <a:xfrm>
            <a:off x="746760" y="1975874"/>
            <a:ext cx="1554480" cy="1675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20"/>
              </a:lnSpc>
              <a:spcBef>
                <a:spcPts val="150"/>
              </a:spcBef>
              <a:spcAft>
                <a:spcPts val="150"/>
              </a:spcAft>
              <a:buNone/>
            </a:pPr>
            <a:r>
              <a:rPr lang="en-US" sz="825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Continuous Integration</a:t>
            </a:r>
            <a:endParaRPr lang="en-US" sz="825" dirty="0"/>
          </a:p>
        </p:txBody>
      </p:sp>
      <p:sp>
        <p:nvSpPr>
          <p:cNvPr id="7" name="Text 4"/>
          <p:cNvSpPr/>
          <p:nvPr/>
        </p:nvSpPr>
        <p:spPr>
          <a:xfrm>
            <a:off x="2495550" y="1653183"/>
            <a:ext cx="6101334" cy="1485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70"/>
              </a:lnSpc>
              <a:spcAft>
                <a:spcPts val="300"/>
              </a:spcAft>
              <a:buNone/>
            </a:pPr>
            <a:r>
              <a:rPr lang="en-US" sz="975" b="1" dirty="0">
                <a:solidFill>
                  <a:srgbClr val="1E40A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Intégration Continue</a:t>
            </a:r>
            <a:endParaRPr lang="en-US" sz="975" dirty="0"/>
          </a:p>
        </p:txBody>
      </p:sp>
      <p:sp>
        <p:nvSpPr>
          <p:cNvPr id="8" name="Text 5"/>
          <p:cNvSpPr/>
          <p:nvPr/>
        </p:nvSpPr>
        <p:spPr>
          <a:xfrm>
            <a:off x="2495550" y="1839813"/>
            <a:ext cx="6101334" cy="1370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80"/>
              </a:lnSpc>
              <a:spcBef>
                <a:spcPts val="150"/>
              </a:spcBef>
              <a:spcAft>
                <a:spcPts val="150"/>
              </a:spcAft>
              <a:buNone/>
            </a:pPr>
            <a:r>
              <a:rPr lang="en-US" sz="675" dirty="0">
                <a:solidFill>
                  <a:srgbClr val="33415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Fusion fréquente du code dans la branche principale</a:t>
            </a:r>
            <a:endParaRPr lang="en-US" sz="675" dirty="0"/>
          </a:p>
        </p:txBody>
      </p:sp>
      <p:sp>
        <p:nvSpPr>
          <p:cNvPr id="9" name="Text 6"/>
          <p:cNvSpPr/>
          <p:nvPr/>
        </p:nvSpPr>
        <p:spPr>
          <a:xfrm>
            <a:off x="2495550" y="1995934"/>
            <a:ext cx="6101334" cy="1370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80"/>
              </a:lnSpc>
              <a:spcBef>
                <a:spcPts val="150"/>
              </a:spcBef>
              <a:spcAft>
                <a:spcPts val="150"/>
              </a:spcAft>
              <a:buNone/>
            </a:pPr>
            <a:r>
              <a:rPr lang="en-US" sz="675" dirty="0">
                <a:solidFill>
                  <a:srgbClr val="33415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Build et tests automatiques à chaque commit</a:t>
            </a:r>
            <a:endParaRPr lang="en-US" sz="675" dirty="0"/>
          </a:p>
        </p:txBody>
      </p:sp>
      <p:sp>
        <p:nvSpPr>
          <p:cNvPr id="10" name="Text 7"/>
          <p:cNvSpPr/>
          <p:nvPr/>
        </p:nvSpPr>
        <p:spPr>
          <a:xfrm>
            <a:off x="2495550" y="2152055"/>
            <a:ext cx="6101334" cy="1370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80"/>
              </a:lnSpc>
              <a:spcBef>
                <a:spcPts val="150"/>
              </a:spcBef>
              <a:spcAft>
                <a:spcPts val="150"/>
              </a:spcAft>
              <a:buNone/>
            </a:pPr>
            <a:r>
              <a:rPr lang="en-US" sz="675" dirty="0">
                <a:solidFill>
                  <a:srgbClr val="33415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Détection rapide des problèmes d'intégration</a:t>
            </a:r>
            <a:endParaRPr lang="en-US" sz="675" dirty="0"/>
          </a:p>
        </p:txBody>
      </p:sp>
      <p:sp>
        <p:nvSpPr>
          <p:cNvPr id="11" name="Text 8"/>
          <p:cNvSpPr/>
          <p:nvPr/>
        </p:nvSpPr>
        <p:spPr>
          <a:xfrm>
            <a:off x="2495550" y="2327225"/>
            <a:ext cx="6101334" cy="1370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8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675" b="1" dirty="0">
                <a:solidFill>
                  <a:srgbClr val="16A34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✅ Feedback rapide aux développeurs</a:t>
            </a:r>
            <a:endParaRPr lang="en-US" sz="675" dirty="0"/>
          </a:p>
        </p:txBody>
      </p:sp>
      <p:sp>
        <p:nvSpPr>
          <p:cNvPr id="12" name="Text 9"/>
          <p:cNvSpPr/>
          <p:nvPr/>
        </p:nvSpPr>
        <p:spPr>
          <a:xfrm>
            <a:off x="571500" y="2664321"/>
            <a:ext cx="8001000" cy="1039713"/>
          </a:xfrm>
          <a:prstGeom prst="roundRect">
            <a:avLst>
              <a:gd name="adj" fmla="val 9161"/>
            </a:avLst>
          </a:prstGeom>
          <a:solidFill>
            <a:srgbClr val="FFFFFF"/>
          </a:solidFill>
          <a:ln/>
          <a:effectLst>
            <a:outerShdw blurRad="76200" dist="19050" dir="5400000" algn="bl" rotWithShape="0">
              <a:srgbClr val="000000">
                <a:alpha val="10000"/>
              </a:srgbClr>
            </a:outerShdw>
          </a:effectLst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13" name="Image 1" descr="/tmp/rasterized-gradient-71dabd5f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750" y="2794996"/>
            <a:ext cx="1714500" cy="565398"/>
          </a:xfrm>
          <a:prstGeom prst="rect">
            <a:avLst/>
          </a:prstGeom>
        </p:spPr>
      </p:pic>
      <p:sp>
        <p:nvSpPr>
          <p:cNvPr id="14" name="Text 10"/>
          <p:cNvSpPr/>
          <p:nvPr/>
        </p:nvSpPr>
        <p:spPr>
          <a:xfrm>
            <a:off x="1130522" y="2890246"/>
            <a:ext cx="786956" cy="1692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33"/>
              </a:lnSpc>
              <a:buNone/>
            </a:pPr>
            <a:r>
              <a:rPr lang="en-US" sz="12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CD</a:t>
            </a:r>
            <a:endParaRPr lang="en-US" sz="1200" dirty="0"/>
          </a:p>
        </p:txBody>
      </p:sp>
      <p:sp>
        <p:nvSpPr>
          <p:cNvPr id="15" name="Text 11"/>
          <p:cNvSpPr/>
          <p:nvPr/>
        </p:nvSpPr>
        <p:spPr>
          <a:xfrm>
            <a:off x="746760" y="3078514"/>
            <a:ext cx="1554480" cy="1675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20"/>
              </a:lnSpc>
              <a:spcBef>
                <a:spcPts val="150"/>
              </a:spcBef>
              <a:spcAft>
                <a:spcPts val="150"/>
              </a:spcAft>
              <a:buNone/>
            </a:pPr>
            <a:r>
              <a:rPr lang="en-US" sz="825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Continuous Delivery</a:t>
            </a:r>
            <a:endParaRPr lang="en-US" sz="825" dirty="0"/>
          </a:p>
        </p:txBody>
      </p:sp>
      <p:sp>
        <p:nvSpPr>
          <p:cNvPr id="16" name="Text 12"/>
          <p:cNvSpPr/>
          <p:nvPr/>
        </p:nvSpPr>
        <p:spPr>
          <a:xfrm>
            <a:off x="2495550" y="2759571"/>
            <a:ext cx="6101334" cy="1485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70"/>
              </a:lnSpc>
              <a:spcAft>
                <a:spcPts val="300"/>
              </a:spcAft>
              <a:buNone/>
            </a:pPr>
            <a:r>
              <a:rPr lang="en-US" sz="975" b="1" dirty="0">
                <a:solidFill>
                  <a:srgbClr val="0891B2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Livraison Continue</a:t>
            </a:r>
            <a:endParaRPr lang="en-US" sz="975" dirty="0"/>
          </a:p>
        </p:txBody>
      </p:sp>
      <p:sp>
        <p:nvSpPr>
          <p:cNvPr id="17" name="Text 13"/>
          <p:cNvSpPr/>
          <p:nvPr/>
        </p:nvSpPr>
        <p:spPr>
          <a:xfrm>
            <a:off x="2495550" y="2946202"/>
            <a:ext cx="6101334" cy="1370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80"/>
              </a:lnSpc>
              <a:spcBef>
                <a:spcPts val="150"/>
              </a:spcBef>
              <a:spcAft>
                <a:spcPts val="150"/>
              </a:spcAft>
              <a:buNone/>
            </a:pPr>
            <a:r>
              <a:rPr lang="en-US" sz="675" dirty="0">
                <a:solidFill>
                  <a:srgbClr val="33415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Code toujours prêt à être déployé en production</a:t>
            </a:r>
            <a:endParaRPr lang="en-US" sz="675" dirty="0"/>
          </a:p>
        </p:txBody>
      </p:sp>
      <p:sp>
        <p:nvSpPr>
          <p:cNvPr id="18" name="Text 14"/>
          <p:cNvSpPr/>
          <p:nvPr/>
        </p:nvSpPr>
        <p:spPr>
          <a:xfrm>
            <a:off x="2495550" y="3102322"/>
            <a:ext cx="6101334" cy="1370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80"/>
              </a:lnSpc>
              <a:spcBef>
                <a:spcPts val="150"/>
              </a:spcBef>
              <a:spcAft>
                <a:spcPts val="150"/>
              </a:spcAft>
              <a:buNone/>
            </a:pPr>
            <a:r>
              <a:rPr lang="en-US" sz="675" dirty="0">
                <a:solidFill>
                  <a:srgbClr val="33415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Pipeline automatisé jusqu'à l'environnement de staging</a:t>
            </a:r>
            <a:endParaRPr lang="en-US" sz="675" dirty="0"/>
          </a:p>
        </p:txBody>
      </p:sp>
      <p:sp>
        <p:nvSpPr>
          <p:cNvPr id="19" name="Text 15"/>
          <p:cNvSpPr/>
          <p:nvPr/>
        </p:nvSpPr>
        <p:spPr>
          <a:xfrm>
            <a:off x="2495550" y="3258443"/>
            <a:ext cx="6101334" cy="1370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80"/>
              </a:lnSpc>
              <a:spcBef>
                <a:spcPts val="150"/>
              </a:spcBef>
              <a:spcAft>
                <a:spcPts val="150"/>
              </a:spcAft>
              <a:buNone/>
            </a:pPr>
            <a:r>
              <a:rPr lang="en-US" sz="675" dirty="0">
                <a:solidFill>
                  <a:srgbClr val="33415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Déploiement en production nécessite une action manuelle</a:t>
            </a:r>
            <a:endParaRPr lang="en-US" sz="675" dirty="0"/>
          </a:p>
        </p:txBody>
      </p:sp>
      <p:sp>
        <p:nvSpPr>
          <p:cNvPr id="20" name="Text 16"/>
          <p:cNvSpPr/>
          <p:nvPr/>
        </p:nvSpPr>
        <p:spPr>
          <a:xfrm>
            <a:off x="2495550" y="3433614"/>
            <a:ext cx="6101334" cy="1370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8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675" b="1" dirty="0">
                <a:solidFill>
                  <a:srgbClr val="CA8A0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👤 Validation humaine avant prod</a:t>
            </a:r>
            <a:endParaRPr lang="en-US" sz="675" dirty="0"/>
          </a:p>
        </p:txBody>
      </p:sp>
      <p:sp>
        <p:nvSpPr>
          <p:cNvPr id="21" name="Text 17"/>
          <p:cNvSpPr/>
          <p:nvPr/>
        </p:nvSpPr>
        <p:spPr>
          <a:xfrm>
            <a:off x="571500" y="3770709"/>
            <a:ext cx="8001000" cy="1039713"/>
          </a:xfrm>
          <a:prstGeom prst="roundRect">
            <a:avLst>
              <a:gd name="adj" fmla="val 9161"/>
            </a:avLst>
          </a:prstGeom>
          <a:solidFill>
            <a:srgbClr val="FFFFFF"/>
          </a:solidFill>
          <a:ln/>
          <a:effectLst>
            <a:outerShdw blurRad="76200" dist="19050" dir="5400000" algn="bl" rotWithShape="0">
              <a:srgbClr val="000000">
                <a:alpha val="10000"/>
              </a:srgbClr>
            </a:outerShdw>
          </a:effectLst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22" name="Image 2" descr="/tmp/rasterized-gradient-01709892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750" y="3900803"/>
            <a:ext cx="1714500" cy="565398"/>
          </a:xfrm>
          <a:prstGeom prst="rect">
            <a:avLst/>
          </a:prstGeom>
        </p:spPr>
      </p:pic>
      <p:sp>
        <p:nvSpPr>
          <p:cNvPr id="23" name="Text 18"/>
          <p:cNvSpPr/>
          <p:nvPr/>
        </p:nvSpPr>
        <p:spPr>
          <a:xfrm>
            <a:off x="1130522" y="3996053"/>
            <a:ext cx="786956" cy="1692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33"/>
              </a:lnSpc>
              <a:buNone/>
            </a:pPr>
            <a:r>
              <a:rPr lang="en-US" sz="12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CD</a:t>
            </a:r>
            <a:endParaRPr lang="en-US" sz="1200" dirty="0"/>
          </a:p>
        </p:txBody>
      </p:sp>
      <p:sp>
        <p:nvSpPr>
          <p:cNvPr id="24" name="Text 19"/>
          <p:cNvSpPr/>
          <p:nvPr/>
        </p:nvSpPr>
        <p:spPr>
          <a:xfrm>
            <a:off x="746760" y="4184320"/>
            <a:ext cx="1554480" cy="1675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20"/>
              </a:lnSpc>
              <a:spcBef>
                <a:spcPts val="150"/>
              </a:spcBef>
              <a:spcAft>
                <a:spcPts val="150"/>
              </a:spcAft>
              <a:buNone/>
            </a:pPr>
            <a:r>
              <a:rPr lang="en-US" sz="825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Continuous Deployment</a:t>
            </a:r>
            <a:endParaRPr lang="en-US" sz="825" dirty="0"/>
          </a:p>
        </p:txBody>
      </p:sp>
      <p:sp>
        <p:nvSpPr>
          <p:cNvPr id="25" name="Text 20"/>
          <p:cNvSpPr/>
          <p:nvPr/>
        </p:nvSpPr>
        <p:spPr>
          <a:xfrm>
            <a:off x="2495550" y="3865959"/>
            <a:ext cx="6101334" cy="1485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70"/>
              </a:lnSpc>
              <a:spcAft>
                <a:spcPts val="300"/>
              </a:spcAft>
              <a:buNone/>
            </a:pPr>
            <a:r>
              <a:rPr lang="en-US" sz="975" b="1" dirty="0">
                <a:solidFill>
                  <a:srgbClr val="16A34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Déploiement Continu</a:t>
            </a:r>
            <a:endParaRPr lang="en-US" sz="975" dirty="0"/>
          </a:p>
        </p:txBody>
      </p:sp>
      <p:sp>
        <p:nvSpPr>
          <p:cNvPr id="26" name="Text 21"/>
          <p:cNvSpPr/>
          <p:nvPr/>
        </p:nvSpPr>
        <p:spPr>
          <a:xfrm>
            <a:off x="2495550" y="4052590"/>
            <a:ext cx="6101334" cy="1370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80"/>
              </a:lnSpc>
              <a:spcBef>
                <a:spcPts val="150"/>
              </a:spcBef>
              <a:spcAft>
                <a:spcPts val="150"/>
              </a:spcAft>
              <a:buNone/>
            </a:pPr>
            <a:r>
              <a:rPr lang="en-US" sz="675" dirty="0">
                <a:solidFill>
                  <a:srgbClr val="33415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Chaque commit passant les tests va en production automatiquement</a:t>
            </a:r>
            <a:endParaRPr lang="en-US" sz="675" dirty="0"/>
          </a:p>
        </p:txBody>
      </p:sp>
      <p:sp>
        <p:nvSpPr>
          <p:cNvPr id="27" name="Text 22"/>
          <p:cNvSpPr/>
          <p:nvPr/>
        </p:nvSpPr>
        <p:spPr>
          <a:xfrm>
            <a:off x="2495550" y="4208711"/>
            <a:ext cx="6101334" cy="1370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80"/>
              </a:lnSpc>
              <a:spcBef>
                <a:spcPts val="150"/>
              </a:spcBef>
              <a:spcAft>
                <a:spcPts val="150"/>
              </a:spcAft>
              <a:buNone/>
            </a:pPr>
            <a:r>
              <a:rPr lang="en-US" sz="675" dirty="0">
                <a:solidFill>
                  <a:srgbClr val="33415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Pipeline entièrement automatisé de bout en bout</a:t>
            </a:r>
            <a:endParaRPr lang="en-US" sz="675" dirty="0"/>
          </a:p>
        </p:txBody>
      </p:sp>
      <p:sp>
        <p:nvSpPr>
          <p:cNvPr id="28" name="Text 23"/>
          <p:cNvSpPr/>
          <p:nvPr/>
        </p:nvSpPr>
        <p:spPr>
          <a:xfrm>
            <a:off x="2495550" y="4364831"/>
            <a:ext cx="6101334" cy="1370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80"/>
              </a:lnSpc>
              <a:spcBef>
                <a:spcPts val="150"/>
              </a:spcBef>
              <a:spcAft>
                <a:spcPts val="150"/>
              </a:spcAft>
              <a:buNone/>
            </a:pPr>
            <a:r>
              <a:rPr lang="en-US" sz="675" dirty="0">
                <a:solidFill>
                  <a:srgbClr val="33415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Déploiements multiples par jour possibles</a:t>
            </a:r>
            <a:endParaRPr lang="en-US" sz="675" dirty="0"/>
          </a:p>
        </p:txBody>
      </p:sp>
      <p:sp>
        <p:nvSpPr>
          <p:cNvPr id="29" name="Text 24"/>
          <p:cNvSpPr/>
          <p:nvPr/>
        </p:nvSpPr>
        <p:spPr>
          <a:xfrm>
            <a:off x="2495550" y="4540002"/>
            <a:ext cx="6101334" cy="1370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8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675" b="1" dirty="0">
                <a:solidFill>
                  <a:srgbClr val="16A34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🚀 Automatisation totale sans intervention</a:t>
            </a:r>
            <a:endParaRPr lang="en-US" sz="675" dirty="0"/>
          </a:p>
        </p:txBody>
      </p:sp>
      <p:sp>
        <p:nvSpPr>
          <p:cNvPr id="30" name="Text 25"/>
          <p:cNvSpPr/>
          <p:nvPr/>
        </p:nvSpPr>
        <p:spPr>
          <a:xfrm>
            <a:off x="571500" y="4896147"/>
            <a:ext cx="854964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00"/>
              </a:lnSpc>
              <a:spcAft>
                <a:spcPts val="900"/>
              </a:spcAft>
              <a:buNone/>
            </a:pPr>
            <a:r>
              <a:rPr lang="en-US" sz="750" dirty="0">
                <a:solidFill>
                  <a:srgbClr val="47556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CI/CD: Automatisation progressive - CI → Continuous Delivery → Continuous Deployment</a:t>
            </a:r>
            <a:endParaRPr lang="en-US" sz="7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90500" y="883295"/>
            <a:ext cx="5975033" cy="548580"/>
          </a:xfrm>
          <a:prstGeom prst="rect">
            <a:avLst/>
          </a:prstGeom>
          <a:noFill/>
          <a:ln/>
        </p:spPr>
        <p:txBody>
          <a:bodyPr wrap="square" lIns="190500" tIns="0" rIns="0" bIns="0" rtlCol="0" anchor="t"/>
          <a:lstStyle/>
          <a:p>
            <a:pPr marL="0" indent="0" algn="l">
              <a:lnSpc>
                <a:spcPts val="4320"/>
              </a:lnSpc>
              <a:buNone/>
            </a:pPr>
            <a:r>
              <a:rPr lang="en-US" sz="3600" b="1" dirty="0">
                <a:solidFill>
                  <a:srgbClr val="1E40A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Méthodes de Déploiement</a:t>
            </a:r>
            <a:endParaRPr lang="en-US" sz="3600" dirty="0"/>
          </a:p>
        </p:txBody>
      </p:sp>
      <p:pic>
        <p:nvPicPr>
          <p:cNvPr id="3" name="Image 0" descr="/tmp/rasterized-gradient-7ecf522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1774775"/>
            <a:ext cx="2565350" cy="62865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85800" y="1889075"/>
            <a:ext cx="1340739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00"/>
              </a:lnSpc>
              <a:spcAft>
                <a:spcPts val="450"/>
              </a:spcAft>
              <a:buNone/>
            </a:pPr>
            <a:r>
              <a:rPr lang="en-US" sz="135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1. VM Classique</a:t>
            </a:r>
            <a:endParaRPr lang="en-US" sz="1350" dirty="0"/>
          </a:p>
        </p:txBody>
      </p:sp>
      <p:sp>
        <p:nvSpPr>
          <p:cNvPr id="5" name="Text 2"/>
          <p:cNvSpPr/>
          <p:nvPr/>
        </p:nvSpPr>
        <p:spPr>
          <a:xfrm>
            <a:off x="685800" y="2136725"/>
            <a:ext cx="238348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75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Déploiement traditionnel sur machines virtuelles</a:t>
            </a:r>
            <a:endParaRPr lang="en-US" sz="750" dirty="0"/>
          </a:p>
        </p:txBody>
      </p:sp>
      <p:sp>
        <p:nvSpPr>
          <p:cNvPr id="6" name="Text 3"/>
          <p:cNvSpPr/>
          <p:nvPr/>
        </p:nvSpPr>
        <p:spPr>
          <a:xfrm>
            <a:off x="571500" y="2498675"/>
            <a:ext cx="2565350" cy="893118"/>
          </a:xfrm>
          <a:prstGeom prst="roundRect">
            <a:avLst>
              <a:gd name="adj" fmla="val 8532"/>
            </a:avLst>
          </a:prstGeom>
          <a:solidFill>
            <a:srgbClr val="FFFFFF"/>
          </a:solidFill>
          <a:ln/>
          <a:effectLst>
            <a:outerShdw blurRad="57150" dist="19050" dir="5400000" algn="bl" rotWithShape="0">
              <a:srgbClr val="000000">
                <a:alpha val="10000"/>
              </a:srgbClr>
            </a:outerShdw>
          </a:effectLst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7" name="Text 4"/>
          <p:cNvSpPr/>
          <p:nvPr/>
        </p:nvSpPr>
        <p:spPr>
          <a:xfrm>
            <a:off x="666750" y="2593925"/>
            <a:ext cx="2422347" cy="1485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70"/>
              </a:lnSpc>
              <a:spcAft>
                <a:spcPts val="450"/>
              </a:spcAft>
              <a:buNone/>
            </a:pPr>
            <a:r>
              <a:rPr lang="en-US" sz="975" b="1" dirty="0">
                <a:solidFill>
                  <a:srgbClr val="16A34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✅ Avantages</a:t>
            </a:r>
            <a:endParaRPr lang="en-US" sz="975" dirty="0"/>
          </a:p>
        </p:txBody>
      </p:sp>
      <p:sp>
        <p:nvSpPr>
          <p:cNvPr id="8" name="Text 5"/>
          <p:cNvSpPr/>
          <p:nvPr/>
        </p:nvSpPr>
        <p:spPr>
          <a:xfrm>
            <a:off x="666750" y="2799606"/>
            <a:ext cx="2422347" cy="1370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80"/>
              </a:lnSpc>
              <a:spcBef>
                <a:spcPts val="225"/>
              </a:spcBef>
              <a:spcAft>
                <a:spcPts val="225"/>
              </a:spcAft>
              <a:buNone/>
            </a:pPr>
            <a:r>
              <a:rPr lang="en-US" sz="675" dirty="0">
                <a:solidFill>
                  <a:srgbClr val="33415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Isolation complète des ressources</a:t>
            </a:r>
            <a:endParaRPr lang="en-US" sz="675" dirty="0"/>
          </a:p>
        </p:txBody>
      </p:sp>
      <p:sp>
        <p:nvSpPr>
          <p:cNvPr id="9" name="Text 6"/>
          <p:cNvSpPr/>
          <p:nvPr/>
        </p:nvSpPr>
        <p:spPr>
          <a:xfrm>
            <a:off x="666750" y="2965252"/>
            <a:ext cx="2422347" cy="1370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80"/>
              </a:lnSpc>
              <a:spcBef>
                <a:spcPts val="225"/>
              </a:spcBef>
              <a:spcAft>
                <a:spcPts val="225"/>
              </a:spcAft>
              <a:buNone/>
            </a:pPr>
            <a:r>
              <a:rPr lang="en-US" sz="675" dirty="0">
                <a:solidFill>
                  <a:srgbClr val="33415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Compatible applications legacy</a:t>
            </a:r>
            <a:endParaRPr lang="en-US" sz="675" dirty="0"/>
          </a:p>
        </p:txBody>
      </p:sp>
      <p:sp>
        <p:nvSpPr>
          <p:cNvPr id="10" name="Text 7"/>
          <p:cNvSpPr/>
          <p:nvPr/>
        </p:nvSpPr>
        <p:spPr>
          <a:xfrm>
            <a:off x="666750" y="3130897"/>
            <a:ext cx="2422347" cy="1370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80"/>
              </a:lnSpc>
              <a:spcBef>
                <a:spcPts val="225"/>
              </a:spcBef>
              <a:spcAft>
                <a:spcPts val="225"/>
              </a:spcAft>
              <a:buNone/>
            </a:pPr>
            <a:r>
              <a:rPr lang="en-US" sz="675" dirty="0">
                <a:solidFill>
                  <a:srgbClr val="33415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Contrôle total du système</a:t>
            </a:r>
            <a:endParaRPr lang="en-US" sz="675" dirty="0"/>
          </a:p>
        </p:txBody>
      </p:sp>
      <p:sp>
        <p:nvSpPr>
          <p:cNvPr id="11" name="Text 8"/>
          <p:cNvSpPr/>
          <p:nvPr/>
        </p:nvSpPr>
        <p:spPr>
          <a:xfrm>
            <a:off x="571500" y="3487043"/>
            <a:ext cx="2565350" cy="1058763"/>
          </a:xfrm>
          <a:prstGeom prst="roundRect">
            <a:avLst>
              <a:gd name="adj" fmla="val 7197"/>
            </a:avLst>
          </a:prstGeom>
          <a:solidFill>
            <a:srgbClr val="FFFFFF"/>
          </a:solidFill>
          <a:ln/>
          <a:effectLst>
            <a:outerShdw blurRad="57150" dist="19050" dir="5400000" algn="bl" rotWithShape="0">
              <a:srgbClr val="000000">
                <a:alpha val="10000"/>
              </a:srgbClr>
            </a:outerShdw>
          </a:effectLst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2" name="Text 9"/>
          <p:cNvSpPr/>
          <p:nvPr/>
        </p:nvSpPr>
        <p:spPr>
          <a:xfrm>
            <a:off x="666750" y="3582293"/>
            <a:ext cx="2422347" cy="1485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70"/>
              </a:lnSpc>
              <a:spcAft>
                <a:spcPts val="450"/>
              </a:spcAft>
              <a:buNone/>
            </a:pPr>
            <a:r>
              <a:rPr lang="en-US" sz="975" b="1" dirty="0">
                <a:solidFill>
                  <a:srgbClr val="DC262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❌ Inconvénients</a:t>
            </a:r>
            <a:endParaRPr lang="en-US" sz="975" dirty="0"/>
          </a:p>
        </p:txBody>
      </p:sp>
      <p:sp>
        <p:nvSpPr>
          <p:cNvPr id="13" name="Text 10"/>
          <p:cNvSpPr/>
          <p:nvPr/>
        </p:nvSpPr>
        <p:spPr>
          <a:xfrm>
            <a:off x="666750" y="3787973"/>
            <a:ext cx="2422347" cy="1370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80"/>
              </a:lnSpc>
              <a:spcBef>
                <a:spcPts val="225"/>
              </a:spcBef>
              <a:spcAft>
                <a:spcPts val="225"/>
              </a:spcAft>
              <a:buNone/>
            </a:pPr>
            <a:r>
              <a:rPr lang="en-US" sz="675" dirty="0">
                <a:solidFill>
                  <a:srgbClr val="33415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Démarrage lent (minutes)</a:t>
            </a:r>
            <a:endParaRPr lang="en-US" sz="675" dirty="0"/>
          </a:p>
        </p:txBody>
      </p:sp>
      <p:sp>
        <p:nvSpPr>
          <p:cNvPr id="14" name="Text 11"/>
          <p:cNvSpPr/>
          <p:nvPr/>
        </p:nvSpPr>
        <p:spPr>
          <a:xfrm>
            <a:off x="666750" y="3953619"/>
            <a:ext cx="2422347" cy="1370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80"/>
              </a:lnSpc>
              <a:spcBef>
                <a:spcPts val="225"/>
              </a:spcBef>
              <a:spcAft>
                <a:spcPts val="225"/>
              </a:spcAft>
              <a:buNone/>
            </a:pPr>
            <a:r>
              <a:rPr lang="en-US" sz="675" dirty="0">
                <a:solidFill>
                  <a:srgbClr val="33415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Consommation ressources élevée</a:t>
            </a:r>
            <a:endParaRPr lang="en-US" sz="675" dirty="0"/>
          </a:p>
        </p:txBody>
      </p:sp>
      <p:sp>
        <p:nvSpPr>
          <p:cNvPr id="15" name="Text 12"/>
          <p:cNvSpPr/>
          <p:nvPr/>
        </p:nvSpPr>
        <p:spPr>
          <a:xfrm>
            <a:off x="666750" y="4119265"/>
            <a:ext cx="2422347" cy="1370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80"/>
              </a:lnSpc>
              <a:spcBef>
                <a:spcPts val="225"/>
              </a:spcBef>
              <a:spcAft>
                <a:spcPts val="225"/>
              </a:spcAft>
              <a:buNone/>
            </a:pPr>
            <a:r>
              <a:rPr lang="en-US" sz="675" dirty="0">
                <a:solidFill>
                  <a:srgbClr val="33415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Scaling manuel et complexe</a:t>
            </a:r>
            <a:endParaRPr lang="en-US" sz="675" dirty="0"/>
          </a:p>
        </p:txBody>
      </p:sp>
      <p:sp>
        <p:nvSpPr>
          <p:cNvPr id="16" name="Text 13"/>
          <p:cNvSpPr/>
          <p:nvPr/>
        </p:nvSpPr>
        <p:spPr>
          <a:xfrm>
            <a:off x="666750" y="4284911"/>
            <a:ext cx="2422347" cy="1370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80"/>
              </a:lnSpc>
              <a:spcBef>
                <a:spcPts val="225"/>
              </a:spcBef>
              <a:spcAft>
                <a:spcPts val="225"/>
              </a:spcAft>
              <a:buNone/>
            </a:pPr>
            <a:r>
              <a:rPr lang="en-US" sz="675" dirty="0">
                <a:solidFill>
                  <a:srgbClr val="33415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Gestion infrastructure lourde</a:t>
            </a:r>
            <a:endParaRPr lang="en-US" sz="675" dirty="0"/>
          </a:p>
        </p:txBody>
      </p:sp>
      <p:pic>
        <p:nvPicPr>
          <p:cNvPr id="17" name="Image 1" descr="/tmp/rasterized-gradient-4319038b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9250" y="1774775"/>
            <a:ext cx="2565350" cy="628650"/>
          </a:xfrm>
          <a:prstGeom prst="rect">
            <a:avLst/>
          </a:prstGeom>
        </p:spPr>
      </p:pic>
      <p:sp>
        <p:nvSpPr>
          <p:cNvPr id="18" name="Text 14"/>
          <p:cNvSpPr/>
          <p:nvPr/>
        </p:nvSpPr>
        <p:spPr>
          <a:xfrm>
            <a:off x="3403550" y="1889075"/>
            <a:ext cx="1195007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00"/>
              </a:lnSpc>
              <a:spcAft>
                <a:spcPts val="450"/>
              </a:spcAft>
              <a:buNone/>
            </a:pPr>
            <a:r>
              <a:rPr lang="en-US" sz="135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2. Docker</a:t>
            </a:r>
            <a:endParaRPr lang="en-US" sz="1350" dirty="0"/>
          </a:p>
        </p:txBody>
      </p:sp>
      <p:sp>
        <p:nvSpPr>
          <p:cNvPr id="19" name="Text 15"/>
          <p:cNvSpPr/>
          <p:nvPr/>
        </p:nvSpPr>
        <p:spPr>
          <a:xfrm>
            <a:off x="3403550" y="2136725"/>
            <a:ext cx="238348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75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Conteneurisation légère et portable</a:t>
            </a:r>
            <a:endParaRPr lang="en-US" sz="750" dirty="0"/>
          </a:p>
        </p:txBody>
      </p:sp>
      <p:sp>
        <p:nvSpPr>
          <p:cNvPr id="20" name="Text 16"/>
          <p:cNvSpPr/>
          <p:nvPr/>
        </p:nvSpPr>
        <p:spPr>
          <a:xfrm>
            <a:off x="3289250" y="2498676"/>
            <a:ext cx="2565350" cy="893118"/>
          </a:xfrm>
          <a:prstGeom prst="roundRect">
            <a:avLst>
              <a:gd name="adj" fmla="val 7197"/>
            </a:avLst>
          </a:prstGeom>
          <a:solidFill>
            <a:srgbClr val="FFFFFF"/>
          </a:solidFill>
          <a:ln/>
          <a:effectLst>
            <a:outerShdw blurRad="57150" dist="19050" dir="5400000" algn="bl" rotWithShape="0">
              <a:srgbClr val="000000">
                <a:alpha val="10000"/>
              </a:srgbClr>
            </a:outerShdw>
          </a:effectLst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1" name="Text 17"/>
          <p:cNvSpPr/>
          <p:nvPr/>
        </p:nvSpPr>
        <p:spPr>
          <a:xfrm>
            <a:off x="3384500" y="2593925"/>
            <a:ext cx="2422347" cy="1485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70"/>
              </a:lnSpc>
              <a:spcAft>
                <a:spcPts val="450"/>
              </a:spcAft>
              <a:buNone/>
            </a:pPr>
            <a:r>
              <a:rPr lang="en-US" sz="975" b="1" dirty="0">
                <a:solidFill>
                  <a:srgbClr val="16A34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✅ Avantages</a:t>
            </a:r>
            <a:endParaRPr lang="en-US" sz="975" dirty="0"/>
          </a:p>
        </p:txBody>
      </p:sp>
      <p:sp>
        <p:nvSpPr>
          <p:cNvPr id="22" name="Text 18"/>
          <p:cNvSpPr/>
          <p:nvPr/>
        </p:nvSpPr>
        <p:spPr>
          <a:xfrm>
            <a:off x="3384500" y="2799606"/>
            <a:ext cx="2422347" cy="1370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80"/>
              </a:lnSpc>
              <a:spcBef>
                <a:spcPts val="225"/>
              </a:spcBef>
              <a:spcAft>
                <a:spcPts val="225"/>
              </a:spcAft>
              <a:buNone/>
            </a:pPr>
            <a:r>
              <a:rPr lang="en-US" sz="675" dirty="0">
                <a:solidFill>
                  <a:srgbClr val="33415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Démarrage rapide (secondes)</a:t>
            </a:r>
            <a:endParaRPr lang="en-US" sz="675" dirty="0"/>
          </a:p>
        </p:txBody>
      </p:sp>
      <p:sp>
        <p:nvSpPr>
          <p:cNvPr id="23" name="Text 19"/>
          <p:cNvSpPr/>
          <p:nvPr/>
        </p:nvSpPr>
        <p:spPr>
          <a:xfrm>
            <a:off x="3384500" y="2965252"/>
            <a:ext cx="2422347" cy="1370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80"/>
              </a:lnSpc>
              <a:spcBef>
                <a:spcPts val="225"/>
              </a:spcBef>
              <a:spcAft>
                <a:spcPts val="225"/>
              </a:spcAft>
              <a:buNone/>
            </a:pPr>
            <a:r>
              <a:rPr lang="en-US" sz="675" dirty="0">
                <a:solidFill>
                  <a:srgbClr val="33415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Portabilité garantie</a:t>
            </a:r>
            <a:endParaRPr lang="en-US" sz="675" dirty="0"/>
          </a:p>
        </p:txBody>
      </p:sp>
      <p:sp>
        <p:nvSpPr>
          <p:cNvPr id="24" name="Text 20"/>
          <p:cNvSpPr/>
          <p:nvPr/>
        </p:nvSpPr>
        <p:spPr>
          <a:xfrm>
            <a:off x="3384500" y="3130897"/>
            <a:ext cx="2422347" cy="1370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80"/>
              </a:lnSpc>
              <a:spcBef>
                <a:spcPts val="225"/>
              </a:spcBef>
              <a:spcAft>
                <a:spcPts val="225"/>
              </a:spcAft>
              <a:buNone/>
            </a:pPr>
            <a:r>
              <a:rPr lang="en-US" sz="675" dirty="0">
                <a:solidFill>
                  <a:srgbClr val="33415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Isolation processus légère</a:t>
            </a:r>
            <a:endParaRPr lang="en-US" sz="675" dirty="0"/>
          </a:p>
        </p:txBody>
      </p:sp>
      <p:sp>
        <p:nvSpPr>
          <p:cNvPr id="26" name="Text 22"/>
          <p:cNvSpPr/>
          <p:nvPr/>
        </p:nvSpPr>
        <p:spPr>
          <a:xfrm>
            <a:off x="3289250" y="3493249"/>
            <a:ext cx="2565350" cy="893118"/>
          </a:xfrm>
          <a:prstGeom prst="roundRect">
            <a:avLst>
              <a:gd name="adj" fmla="val 8532"/>
            </a:avLst>
          </a:prstGeom>
          <a:solidFill>
            <a:srgbClr val="FFFFFF"/>
          </a:solidFill>
          <a:ln/>
          <a:effectLst>
            <a:outerShdw blurRad="57150" dist="19050" dir="5400000" algn="bl" rotWithShape="0">
              <a:srgbClr val="000000">
                <a:alpha val="10000"/>
              </a:srgbClr>
            </a:outerShdw>
          </a:effectLst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7" name="Text 23"/>
          <p:cNvSpPr/>
          <p:nvPr/>
        </p:nvSpPr>
        <p:spPr>
          <a:xfrm>
            <a:off x="3384500" y="3587682"/>
            <a:ext cx="2422347" cy="1485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70"/>
              </a:lnSpc>
              <a:spcAft>
                <a:spcPts val="450"/>
              </a:spcAft>
              <a:buNone/>
            </a:pPr>
            <a:r>
              <a:rPr lang="en-US" sz="975" b="1" dirty="0">
                <a:solidFill>
                  <a:srgbClr val="DC262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❌ Inconvénients</a:t>
            </a:r>
            <a:endParaRPr lang="en-US" sz="975" dirty="0"/>
          </a:p>
        </p:txBody>
      </p:sp>
      <p:sp>
        <p:nvSpPr>
          <p:cNvPr id="28" name="Text 24"/>
          <p:cNvSpPr/>
          <p:nvPr/>
        </p:nvSpPr>
        <p:spPr>
          <a:xfrm>
            <a:off x="3384500" y="3793362"/>
            <a:ext cx="2422347" cy="1370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80"/>
              </a:lnSpc>
              <a:spcBef>
                <a:spcPts val="225"/>
              </a:spcBef>
              <a:spcAft>
                <a:spcPts val="225"/>
              </a:spcAft>
              <a:buNone/>
            </a:pPr>
            <a:r>
              <a:rPr lang="en-US" sz="675" dirty="0">
                <a:solidFill>
                  <a:srgbClr val="33415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Orchestration manuelle</a:t>
            </a:r>
            <a:endParaRPr lang="en-US" sz="675" dirty="0"/>
          </a:p>
        </p:txBody>
      </p:sp>
      <p:sp>
        <p:nvSpPr>
          <p:cNvPr id="29" name="Text 25"/>
          <p:cNvSpPr/>
          <p:nvPr/>
        </p:nvSpPr>
        <p:spPr>
          <a:xfrm>
            <a:off x="3384500" y="3959008"/>
            <a:ext cx="2422347" cy="1370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80"/>
              </a:lnSpc>
              <a:spcBef>
                <a:spcPts val="225"/>
              </a:spcBef>
              <a:spcAft>
                <a:spcPts val="225"/>
              </a:spcAft>
              <a:buNone/>
            </a:pPr>
            <a:r>
              <a:rPr lang="en-US" sz="675" dirty="0">
                <a:solidFill>
                  <a:srgbClr val="33415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Pas de self-healing</a:t>
            </a:r>
            <a:endParaRPr lang="en-US" sz="675" dirty="0"/>
          </a:p>
        </p:txBody>
      </p:sp>
      <p:sp>
        <p:nvSpPr>
          <p:cNvPr id="30" name="Text 26"/>
          <p:cNvSpPr/>
          <p:nvPr/>
        </p:nvSpPr>
        <p:spPr>
          <a:xfrm>
            <a:off x="3384500" y="4124654"/>
            <a:ext cx="2422347" cy="1370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80"/>
              </a:lnSpc>
              <a:spcBef>
                <a:spcPts val="225"/>
              </a:spcBef>
              <a:spcAft>
                <a:spcPts val="225"/>
              </a:spcAft>
              <a:buNone/>
            </a:pPr>
            <a:r>
              <a:rPr lang="en-US" sz="675" dirty="0">
                <a:solidFill>
                  <a:srgbClr val="33415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Scaling limité</a:t>
            </a:r>
            <a:endParaRPr lang="en-US" sz="675" dirty="0"/>
          </a:p>
        </p:txBody>
      </p:sp>
      <p:pic>
        <p:nvPicPr>
          <p:cNvPr id="31" name="Image 2" descr="/tmp/rasterized-gradient-f8215525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7001" y="1774775"/>
            <a:ext cx="2565350" cy="628650"/>
          </a:xfrm>
          <a:prstGeom prst="rect">
            <a:avLst/>
          </a:prstGeom>
        </p:spPr>
      </p:pic>
      <p:sp>
        <p:nvSpPr>
          <p:cNvPr id="32" name="Text 27"/>
          <p:cNvSpPr/>
          <p:nvPr/>
        </p:nvSpPr>
        <p:spPr>
          <a:xfrm>
            <a:off x="6121301" y="1889075"/>
            <a:ext cx="1195007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00"/>
              </a:lnSpc>
              <a:spcAft>
                <a:spcPts val="450"/>
              </a:spcAft>
              <a:buNone/>
            </a:pPr>
            <a:r>
              <a:rPr lang="en-US" sz="135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3. Kubernetes</a:t>
            </a:r>
            <a:endParaRPr lang="en-US" sz="1350" dirty="0"/>
          </a:p>
        </p:txBody>
      </p:sp>
      <p:sp>
        <p:nvSpPr>
          <p:cNvPr id="33" name="Text 28"/>
          <p:cNvSpPr/>
          <p:nvPr/>
        </p:nvSpPr>
        <p:spPr>
          <a:xfrm>
            <a:off x="6121301" y="2136725"/>
            <a:ext cx="238348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75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Orchestration cloud-native à grande échelle</a:t>
            </a:r>
            <a:endParaRPr lang="en-US" sz="750" dirty="0"/>
          </a:p>
        </p:txBody>
      </p:sp>
      <p:sp>
        <p:nvSpPr>
          <p:cNvPr id="34" name="Text 29"/>
          <p:cNvSpPr/>
          <p:nvPr/>
        </p:nvSpPr>
        <p:spPr>
          <a:xfrm>
            <a:off x="6007001" y="2498676"/>
            <a:ext cx="2565350" cy="893118"/>
          </a:xfrm>
          <a:prstGeom prst="roundRect">
            <a:avLst>
              <a:gd name="adj" fmla="val 6223"/>
            </a:avLst>
          </a:prstGeom>
          <a:solidFill>
            <a:srgbClr val="FFFFFF"/>
          </a:solidFill>
          <a:ln/>
          <a:effectLst>
            <a:outerShdw blurRad="57150" dist="19050" dir="5400000" algn="bl" rotWithShape="0">
              <a:srgbClr val="000000">
                <a:alpha val="10000"/>
              </a:srgbClr>
            </a:outerShdw>
          </a:effectLst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35" name="Text 30"/>
          <p:cNvSpPr/>
          <p:nvPr/>
        </p:nvSpPr>
        <p:spPr>
          <a:xfrm>
            <a:off x="6102251" y="2593925"/>
            <a:ext cx="2422347" cy="1485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70"/>
              </a:lnSpc>
              <a:spcAft>
                <a:spcPts val="450"/>
              </a:spcAft>
              <a:buNone/>
            </a:pPr>
            <a:r>
              <a:rPr lang="en-US" sz="975" b="1" dirty="0">
                <a:solidFill>
                  <a:srgbClr val="16A34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✅ Avantages</a:t>
            </a:r>
            <a:endParaRPr lang="en-US" sz="975" dirty="0"/>
          </a:p>
        </p:txBody>
      </p:sp>
      <p:sp>
        <p:nvSpPr>
          <p:cNvPr id="36" name="Text 31"/>
          <p:cNvSpPr/>
          <p:nvPr/>
        </p:nvSpPr>
        <p:spPr>
          <a:xfrm>
            <a:off x="6102251" y="2799606"/>
            <a:ext cx="2422347" cy="1370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080"/>
              </a:lnSpc>
              <a:spcBef>
                <a:spcPts val="225"/>
              </a:spcBef>
              <a:spcAft>
                <a:spcPts val="225"/>
              </a:spcAft>
            </a:pPr>
            <a:r>
              <a:rPr lang="en-US" sz="675" dirty="0">
                <a:solidFill>
                  <a:srgbClr val="33415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Auto-scaling (HPA, VPA) &amp; Load balancing </a:t>
            </a:r>
            <a:r>
              <a:rPr lang="en-US" sz="675" dirty="0" err="1">
                <a:solidFill>
                  <a:srgbClr val="33415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intégré</a:t>
            </a:r>
            <a:endParaRPr lang="en-US" sz="675" dirty="0"/>
          </a:p>
          <a:p>
            <a:pPr marL="0" indent="0" algn="l">
              <a:lnSpc>
                <a:spcPts val="1080"/>
              </a:lnSpc>
              <a:spcBef>
                <a:spcPts val="225"/>
              </a:spcBef>
              <a:spcAft>
                <a:spcPts val="225"/>
              </a:spcAft>
              <a:buNone/>
            </a:pPr>
            <a:endParaRPr lang="en-US" sz="675" dirty="0"/>
          </a:p>
        </p:txBody>
      </p:sp>
      <p:sp>
        <p:nvSpPr>
          <p:cNvPr id="37" name="Text 32"/>
          <p:cNvSpPr/>
          <p:nvPr/>
        </p:nvSpPr>
        <p:spPr>
          <a:xfrm>
            <a:off x="6102251" y="2965252"/>
            <a:ext cx="2422347" cy="1370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80"/>
              </a:lnSpc>
              <a:spcBef>
                <a:spcPts val="225"/>
              </a:spcBef>
              <a:spcAft>
                <a:spcPts val="225"/>
              </a:spcAft>
              <a:buNone/>
            </a:pPr>
            <a:r>
              <a:rPr lang="en-US" sz="675" dirty="0">
                <a:solidFill>
                  <a:srgbClr val="33415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Self-healing automatique</a:t>
            </a:r>
            <a:endParaRPr lang="en-US" sz="675" dirty="0"/>
          </a:p>
        </p:txBody>
      </p:sp>
      <p:sp>
        <p:nvSpPr>
          <p:cNvPr id="39" name="Text 34"/>
          <p:cNvSpPr/>
          <p:nvPr/>
        </p:nvSpPr>
        <p:spPr>
          <a:xfrm>
            <a:off x="6102251" y="3124419"/>
            <a:ext cx="2422347" cy="1370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080"/>
              </a:lnSpc>
              <a:spcBef>
                <a:spcPts val="225"/>
              </a:spcBef>
              <a:spcAft>
                <a:spcPts val="225"/>
              </a:spcAft>
            </a:pPr>
            <a:r>
              <a:rPr lang="en-US" sz="675" dirty="0">
                <a:solidFill>
                  <a:srgbClr val="33415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Rolling updates &amp; rollback &amp; Service discovery </a:t>
            </a:r>
            <a:r>
              <a:rPr lang="en-US" sz="675" dirty="0" err="1">
                <a:solidFill>
                  <a:srgbClr val="33415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natif</a:t>
            </a:r>
            <a:endParaRPr lang="en-US" sz="675" dirty="0"/>
          </a:p>
          <a:p>
            <a:pPr marL="0" indent="0" algn="l">
              <a:lnSpc>
                <a:spcPts val="1080"/>
              </a:lnSpc>
              <a:spcBef>
                <a:spcPts val="225"/>
              </a:spcBef>
              <a:spcAft>
                <a:spcPts val="225"/>
              </a:spcAft>
              <a:buNone/>
            </a:pPr>
            <a:endParaRPr lang="en-US" sz="675" dirty="0"/>
          </a:p>
        </p:txBody>
      </p:sp>
      <p:sp>
        <p:nvSpPr>
          <p:cNvPr id="40" name="Text 35"/>
          <p:cNvSpPr/>
          <p:nvPr/>
        </p:nvSpPr>
        <p:spPr>
          <a:xfrm>
            <a:off x="6102251" y="3462189"/>
            <a:ext cx="2422347" cy="1370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80"/>
              </a:lnSpc>
              <a:spcBef>
                <a:spcPts val="225"/>
              </a:spcBef>
              <a:spcAft>
                <a:spcPts val="225"/>
              </a:spcAft>
              <a:buNone/>
            </a:pPr>
            <a:endParaRPr lang="en-US" sz="675" dirty="0"/>
          </a:p>
        </p:txBody>
      </p:sp>
      <p:sp>
        <p:nvSpPr>
          <p:cNvPr id="41" name="Text 36"/>
          <p:cNvSpPr/>
          <p:nvPr/>
        </p:nvSpPr>
        <p:spPr>
          <a:xfrm>
            <a:off x="6007001" y="3497797"/>
            <a:ext cx="2565350" cy="727472"/>
          </a:xfrm>
          <a:prstGeom prst="roundRect">
            <a:avLst>
              <a:gd name="adj" fmla="val 10475"/>
            </a:avLst>
          </a:prstGeom>
          <a:solidFill>
            <a:srgbClr val="FFFFFF"/>
          </a:solidFill>
          <a:ln/>
          <a:effectLst>
            <a:outerShdw blurRad="57150" dist="19050" dir="5400000" algn="bl" rotWithShape="0">
              <a:srgbClr val="000000">
                <a:alpha val="10000"/>
              </a:srgbClr>
            </a:outerShdw>
          </a:effectLst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2" name="Text 37"/>
          <p:cNvSpPr/>
          <p:nvPr/>
        </p:nvSpPr>
        <p:spPr>
          <a:xfrm>
            <a:off x="6102251" y="3593047"/>
            <a:ext cx="2422347" cy="1485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70"/>
              </a:lnSpc>
              <a:spcAft>
                <a:spcPts val="450"/>
              </a:spcAft>
              <a:buNone/>
            </a:pPr>
            <a:r>
              <a:rPr lang="en-US" sz="975" b="1" dirty="0">
                <a:solidFill>
                  <a:srgbClr val="CA8A0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⚠️ Complexité</a:t>
            </a:r>
            <a:endParaRPr lang="en-US" sz="975" dirty="0"/>
          </a:p>
        </p:txBody>
      </p:sp>
      <p:sp>
        <p:nvSpPr>
          <p:cNvPr id="43" name="Text 38"/>
          <p:cNvSpPr/>
          <p:nvPr/>
        </p:nvSpPr>
        <p:spPr>
          <a:xfrm>
            <a:off x="6102251" y="3798728"/>
            <a:ext cx="2422347" cy="1370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80"/>
              </a:lnSpc>
              <a:spcBef>
                <a:spcPts val="225"/>
              </a:spcBef>
              <a:spcAft>
                <a:spcPts val="225"/>
              </a:spcAft>
              <a:buNone/>
            </a:pPr>
            <a:r>
              <a:rPr lang="en-US" sz="675" dirty="0">
                <a:solidFill>
                  <a:srgbClr val="33415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Courbe d'apprentissage</a:t>
            </a:r>
            <a:endParaRPr lang="en-US" sz="675" dirty="0"/>
          </a:p>
        </p:txBody>
      </p:sp>
      <p:sp>
        <p:nvSpPr>
          <p:cNvPr id="44" name="Text 39"/>
          <p:cNvSpPr/>
          <p:nvPr/>
        </p:nvSpPr>
        <p:spPr>
          <a:xfrm>
            <a:off x="6102251" y="3964374"/>
            <a:ext cx="2422347" cy="1370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80"/>
              </a:lnSpc>
              <a:spcBef>
                <a:spcPts val="225"/>
              </a:spcBef>
              <a:spcAft>
                <a:spcPts val="225"/>
              </a:spcAft>
              <a:buNone/>
            </a:pPr>
            <a:r>
              <a:rPr lang="en-US" sz="675" dirty="0">
                <a:solidFill>
                  <a:srgbClr val="33415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Expertise requise</a:t>
            </a:r>
            <a:endParaRPr lang="en-US" sz="675" dirty="0"/>
          </a:p>
        </p:txBody>
      </p:sp>
      <p:sp>
        <p:nvSpPr>
          <p:cNvPr id="45" name="Text 40"/>
          <p:cNvSpPr/>
          <p:nvPr/>
        </p:nvSpPr>
        <p:spPr>
          <a:xfrm>
            <a:off x="571500" y="4821658"/>
            <a:ext cx="4269441" cy="2236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00"/>
              </a:lnSpc>
              <a:spcAft>
                <a:spcPts val="900"/>
              </a:spcAft>
              <a:buNone/>
            </a:pPr>
            <a:r>
              <a:rPr lang="en-US" sz="750" dirty="0">
                <a:solidFill>
                  <a:srgbClr val="47556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Évolution: VM → Conteneurs → Orchestration cloud-native</a:t>
            </a:r>
            <a:endParaRPr lang="en-US" sz="75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90500" y="744289"/>
            <a:ext cx="4478845" cy="548580"/>
          </a:xfrm>
          <a:prstGeom prst="rect">
            <a:avLst/>
          </a:prstGeom>
          <a:noFill/>
          <a:ln/>
        </p:spPr>
        <p:txBody>
          <a:bodyPr wrap="square" lIns="190500" tIns="0" rIns="0" bIns="0" rtlCol="0" anchor="t"/>
          <a:lstStyle/>
          <a:p>
            <a:pPr marL="0" indent="0" algn="l">
              <a:lnSpc>
                <a:spcPts val="4320"/>
              </a:lnSpc>
              <a:buNone/>
            </a:pPr>
            <a:r>
              <a:rPr lang="en-US" sz="3600" b="1" dirty="0">
                <a:solidFill>
                  <a:srgbClr val="16A34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Principe GitOps</a:t>
            </a:r>
            <a:endParaRPr lang="en-US" sz="3600" dirty="0"/>
          </a:p>
        </p:txBody>
      </p:sp>
      <p:pic>
        <p:nvPicPr>
          <p:cNvPr id="3" name="Image 0" descr="/tmp/rasterized-gradient-cdfa3b54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1666875"/>
            <a:ext cx="3924300" cy="50914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66750" y="1762125"/>
            <a:ext cx="1913954" cy="1692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33"/>
              </a:lnSpc>
              <a:spcAft>
                <a:spcPts val="300"/>
              </a:spcAft>
              <a:buNone/>
            </a:pPr>
            <a:r>
              <a:rPr lang="en-US" sz="12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GitOps</a:t>
            </a:r>
            <a:endParaRPr lang="en-US" sz="1200" dirty="0"/>
          </a:p>
        </p:txBody>
      </p:sp>
      <p:sp>
        <p:nvSpPr>
          <p:cNvPr id="5" name="Text 2"/>
          <p:cNvSpPr/>
          <p:nvPr/>
        </p:nvSpPr>
        <p:spPr>
          <a:xfrm>
            <a:off x="666750" y="1969443"/>
            <a:ext cx="3808476" cy="111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877"/>
              </a:lnSpc>
              <a:buNone/>
            </a:pPr>
            <a:r>
              <a:rPr lang="en-US" sz="675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Git comme source unique de vérité pour l'infrastructure et les applications.</a:t>
            </a:r>
            <a:endParaRPr lang="en-US" sz="675" dirty="0"/>
          </a:p>
        </p:txBody>
      </p:sp>
      <p:sp>
        <p:nvSpPr>
          <p:cNvPr id="6" name="Text 3"/>
          <p:cNvSpPr/>
          <p:nvPr/>
        </p:nvSpPr>
        <p:spPr>
          <a:xfrm>
            <a:off x="571500" y="2242691"/>
            <a:ext cx="3924300" cy="1820614"/>
          </a:xfrm>
          <a:prstGeom prst="roundRect">
            <a:avLst>
              <a:gd name="adj" fmla="val 4185"/>
            </a:avLst>
          </a:prstGeom>
          <a:solidFill>
            <a:srgbClr val="FFFFFF"/>
          </a:solidFill>
          <a:ln/>
          <a:effectLst>
            <a:outerShdw blurRad="57150" dist="19050" dir="5400000" algn="bl" rotWithShape="0">
              <a:srgbClr val="000000">
                <a:alpha val="10000"/>
              </a:srgbClr>
            </a:outerShdw>
          </a:effectLst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7" name="Text 4"/>
          <p:cNvSpPr/>
          <p:nvPr/>
        </p:nvSpPr>
        <p:spPr>
          <a:xfrm>
            <a:off x="647700" y="2318891"/>
            <a:ext cx="3847338" cy="1370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80"/>
              </a:lnSpc>
              <a:spcAft>
                <a:spcPts val="300"/>
              </a:spcAft>
              <a:buNone/>
            </a:pPr>
            <a:r>
              <a:rPr lang="en-US" sz="900" b="1" dirty="0">
                <a:solidFill>
                  <a:srgbClr val="1E40A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4 Principes</a:t>
            </a:r>
            <a:endParaRPr lang="en-US" sz="900" dirty="0"/>
          </a:p>
        </p:txBody>
      </p:sp>
      <p:sp>
        <p:nvSpPr>
          <p:cNvPr id="8" name="Text 5"/>
          <p:cNvSpPr/>
          <p:nvPr/>
        </p:nvSpPr>
        <p:spPr>
          <a:xfrm>
            <a:off x="647700" y="2494062"/>
            <a:ext cx="3771900" cy="344686"/>
          </a:xfrm>
          <a:prstGeom prst="rect">
            <a:avLst/>
          </a:prstGeom>
          <a:solidFill>
            <a:srgbClr val="EFF6FF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9" name="Shape 6"/>
          <p:cNvSpPr/>
          <p:nvPr/>
        </p:nvSpPr>
        <p:spPr>
          <a:xfrm>
            <a:off x="661988" y="2494062"/>
            <a:ext cx="0" cy="344686"/>
          </a:xfrm>
          <a:prstGeom prst="line">
            <a:avLst/>
          </a:prstGeom>
          <a:noFill/>
          <a:ln w="28575">
            <a:solidFill>
              <a:srgbClr val="1E40AF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10" name="Text 7"/>
          <p:cNvSpPr/>
          <p:nvPr/>
        </p:nvSpPr>
        <p:spPr>
          <a:xfrm>
            <a:off x="714375" y="2532162"/>
            <a:ext cx="3740468" cy="1370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80"/>
              </a:lnSpc>
              <a:spcAft>
                <a:spcPts val="75"/>
              </a:spcAft>
              <a:buNone/>
            </a:pPr>
            <a:r>
              <a:rPr lang="en-US" sz="675" b="1" dirty="0">
                <a:solidFill>
                  <a:srgbClr val="1E40A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1. Déclaratif</a:t>
            </a:r>
            <a:endParaRPr lang="en-US" sz="675" dirty="0"/>
          </a:p>
        </p:txBody>
      </p:sp>
      <p:sp>
        <p:nvSpPr>
          <p:cNvPr id="11" name="Text 8"/>
          <p:cNvSpPr/>
          <p:nvPr/>
        </p:nvSpPr>
        <p:spPr>
          <a:xfrm>
            <a:off x="714375" y="2678757"/>
            <a:ext cx="3740468" cy="1218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60"/>
              </a:lnSpc>
              <a:buNone/>
            </a:pPr>
            <a:r>
              <a:rPr lang="en-US" sz="600" dirty="0">
                <a:solidFill>
                  <a:srgbClr val="33415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Infrastructure en YAML</a:t>
            </a:r>
            <a:endParaRPr lang="en-US" sz="600" dirty="0"/>
          </a:p>
        </p:txBody>
      </p:sp>
      <p:sp>
        <p:nvSpPr>
          <p:cNvPr id="12" name="Text 9"/>
          <p:cNvSpPr/>
          <p:nvPr/>
        </p:nvSpPr>
        <p:spPr>
          <a:xfrm>
            <a:off x="647700" y="2867323"/>
            <a:ext cx="3771900" cy="344686"/>
          </a:xfrm>
          <a:prstGeom prst="rect">
            <a:avLst/>
          </a:prstGeom>
          <a:solidFill>
            <a:srgbClr val="EFF6FF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3" name="Shape 10"/>
          <p:cNvSpPr/>
          <p:nvPr/>
        </p:nvSpPr>
        <p:spPr>
          <a:xfrm>
            <a:off x="661988" y="2867323"/>
            <a:ext cx="0" cy="344686"/>
          </a:xfrm>
          <a:prstGeom prst="line">
            <a:avLst/>
          </a:prstGeom>
          <a:noFill/>
          <a:ln w="28575">
            <a:solidFill>
              <a:srgbClr val="1E40AF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14" name="Text 11"/>
          <p:cNvSpPr/>
          <p:nvPr/>
        </p:nvSpPr>
        <p:spPr>
          <a:xfrm>
            <a:off x="714375" y="2905423"/>
            <a:ext cx="3740468" cy="1370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80"/>
              </a:lnSpc>
              <a:spcAft>
                <a:spcPts val="75"/>
              </a:spcAft>
              <a:buNone/>
            </a:pPr>
            <a:r>
              <a:rPr lang="en-US" sz="675" b="1" dirty="0">
                <a:solidFill>
                  <a:srgbClr val="1E40A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2. Versionné Git</a:t>
            </a:r>
            <a:endParaRPr lang="en-US" sz="675" dirty="0"/>
          </a:p>
        </p:txBody>
      </p:sp>
      <p:sp>
        <p:nvSpPr>
          <p:cNvPr id="15" name="Text 12"/>
          <p:cNvSpPr/>
          <p:nvPr/>
        </p:nvSpPr>
        <p:spPr>
          <a:xfrm>
            <a:off x="714375" y="3052018"/>
            <a:ext cx="3740468" cy="1218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60"/>
              </a:lnSpc>
              <a:buNone/>
            </a:pPr>
            <a:r>
              <a:rPr lang="en-US" sz="600" dirty="0">
                <a:solidFill>
                  <a:srgbClr val="33415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Historique et audit</a:t>
            </a:r>
            <a:endParaRPr lang="en-US" sz="600" dirty="0"/>
          </a:p>
        </p:txBody>
      </p:sp>
      <p:sp>
        <p:nvSpPr>
          <p:cNvPr id="16" name="Text 13"/>
          <p:cNvSpPr/>
          <p:nvPr/>
        </p:nvSpPr>
        <p:spPr>
          <a:xfrm>
            <a:off x="647700" y="3240584"/>
            <a:ext cx="3771900" cy="344686"/>
          </a:xfrm>
          <a:prstGeom prst="rect">
            <a:avLst/>
          </a:prstGeom>
          <a:solidFill>
            <a:srgbClr val="EFF6FF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7" name="Shape 14"/>
          <p:cNvSpPr/>
          <p:nvPr/>
        </p:nvSpPr>
        <p:spPr>
          <a:xfrm>
            <a:off x="661988" y="3240584"/>
            <a:ext cx="0" cy="344686"/>
          </a:xfrm>
          <a:prstGeom prst="line">
            <a:avLst/>
          </a:prstGeom>
          <a:noFill/>
          <a:ln w="28575">
            <a:solidFill>
              <a:srgbClr val="1E40AF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18" name="Text 15"/>
          <p:cNvSpPr/>
          <p:nvPr/>
        </p:nvSpPr>
        <p:spPr>
          <a:xfrm>
            <a:off x="714375" y="3278684"/>
            <a:ext cx="3740468" cy="1370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80"/>
              </a:lnSpc>
              <a:spcAft>
                <a:spcPts val="75"/>
              </a:spcAft>
              <a:buNone/>
            </a:pPr>
            <a:r>
              <a:rPr lang="en-US" sz="675" b="1" dirty="0">
                <a:solidFill>
                  <a:srgbClr val="1E40A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3. Pull automatique</a:t>
            </a:r>
            <a:endParaRPr lang="en-US" sz="675" dirty="0"/>
          </a:p>
        </p:txBody>
      </p:sp>
      <p:sp>
        <p:nvSpPr>
          <p:cNvPr id="19" name="Text 16"/>
          <p:cNvSpPr/>
          <p:nvPr/>
        </p:nvSpPr>
        <p:spPr>
          <a:xfrm>
            <a:off x="714375" y="3425279"/>
            <a:ext cx="3740468" cy="1218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60"/>
              </a:lnSpc>
              <a:buNone/>
            </a:pPr>
            <a:r>
              <a:rPr lang="en-US" sz="600" dirty="0">
                <a:solidFill>
                  <a:srgbClr val="33415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Agents synchronisent</a:t>
            </a:r>
            <a:endParaRPr lang="en-US" sz="600" dirty="0"/>
          </a:p>
        </p:txBody>
      </p:sp>
      <p:sp>
        <p:nvSpPr>
          <p:cNvPr id="20" name="Text 17"/>
          <p:cNvSpPr/>
          <p:nvPr/>
        </p:nvSpPr>
        <p:spPr>
          <a:xfrm>
            <a:off x="647700" y="3613845"/>
            <a:ext cx="3771900" cy="344686"/>
          </a:xfrm>
          <a:prstGeom prst="rect">
            <a:avLst/>
          </a:prstGeom>
          <a:solidFill>
            <a:srgbClr val="EFF6FF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1" name="Shape 18"/>
          <p:cNvSpPr/>
          <p:nvPr/>
        </p:nvSpPr>
        <p:spPr>
          <a:xfrm>
            <a:off x="661988" y="3613845"/>
            <a:ext cx="0" cy="344686"/>
          </a:xfrm>
          <a:prstGeom prst="line">
            <a:avLst/>
          </a:prstGeom>
          <a:noFill/>
          <a:ln w="28575">
            <a:solidFill>
              <a:srgbClr val="1E40AF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22" name="Text 19"/>
          <p:cNvSpPr/>
          <p:nvPr/>
        </p:nvSpPr>
        <p:spPr>
          <a:xfrm>
            <a:off x="714375" y="3651945"/>
            <a:ext cx="3740468" cy="1370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80"/>
              </a:lnSpc>
              <a:spcAft>
                <a:spcPts val="75"/>
              </a:spcAft>
              <a:buNone/>
            </a:pPr>
            <a:r>
              <a:rPr lang="en-US" sz="675" b="1" dirty="0">
                <a:solidFill>
                  <a:srgbClr val="1E40A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4. Réconciliation</a:t>
            </a:r>
            <a:endParaRPr lang="en-US" sz="675" dirty="0"/>
          </a:p>
        </p:txBody>
      </p:sp>
      <p:sp>
        <p:nvSpPr>
          <p:cNvPr id="23" name="Text 20"/>
          <p:cNvSpPr/>
          <p:nvPr/>
        </p:nvSpPr>
        <p:spPr>
          <a:xfrm>
            <a:off x="714375" y="3798540"/>
            <a:ext cx="3740468" cy="1218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60"/>
              </a:lnSpc>
              <a:buNone/>
            </a:pPr>
            <a:r>
              <a:rPr lang="en-US" sz="600" dirty="0">
                <a:solidFill>
                  <a:srgbClr val="33415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Correction auto dérives</a:t>
            </a:r>
            <a:endParaRPr lang="en-US" sz="600" dirty="0"/>
          </a:p>
        </p:txBody>
      </p:sp>
      <p:sp>
        <p:nvSpPr>
          <p:cNvPr id="24" name="Text 21"/>
          <p:cNvSpPr/>
          <p:nvPr/>
        </p:nvSpPr>
        <p:spPr>
          <a:xfrm>
            <a:off x="571500" y="4129980"/>
            <a:ext cx="3924300" cy="571351"/>
          </a:xfrm>
          <a:prstGeom prst="roundRect">
            <a:avLst>
              <a:gd name="adj" fmla="val 13337"/>
            </a:avLst>
          </a:prstGeom>
          <a:solidFill>
            <a:srgbClr val="FFFFFF"/>
          </a:solidFill>
          <a:ln/>
          <a:effectLst>
            <a:outerShdw blurRad="57150" dist="19050" dir="5400000" algn="bl" rotWithShape="0">
              <a:srgbClr val="000000">
                <a:alpha val="10000"/>
              </a:srgbClr>
            </a:outerShdw>
          </a:effectLst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5" name="Text 22"/>
          <p:cNvSpPr/>
          <p:nvPr/>
        </p:nvSpPr>
        <p:spPr>
          <a:xfrm>
            <a:off x="628650" y="4187130"/>
            <a:ext cx="3886200" cy="1370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80"/>
              </a:lnSpc>
              <a:spcAft>
                <a:spcPts val="300"/>
              </a:spcAft>
              <a:buNone/>
            </a:pPr>
            <a:r>
              <a:rPr lang="en-US" sz="900" b="1" dirty="0">
                <a:solidFill>
                  <a:srgbClr val="16A34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✅ Bénéfices</a:t>
            </a:r>
            <a:endParaRPr lang="en-US" sz="900" dirty="0"/>
          </a:p>
        </p:txBody>
      </p:sp>
      <p:sp>
        <p:nvSpPr>
          <p:cNvPr id="26" name="Text 23"/>
          <p:cNvSpPr/>
          <p:nvPr/>
        </p:nvSpPr>
        <p:spPr>
          <a:xfrm>
            <a:off x="628650" y="4362301"/>
            <a:ext cx="3886200" cy="1218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60"/>
              </a:lnSpc>
              <a:spcBef>
                <a:spcPts val="150"/>
              </a:spcBef>
              <a:spcAft>
                <a:spcPts val="150"/>
              </a:spcAft>
              <a:buNone/>
            </a:pPr>
            <a:r>
              <a:rPr lang="en-US" sz="600" dirty="0">
                <a:solidFill>
                  <a:srgbClr val="33415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Déploiements reproductibles et rollback instantané</a:t>
            </a:r>
            <a:endParaRPr lang="en-US" sz="600" dirty="0"/>
          </a:p>
        </p:txBody>
      </p:sp>
      <p:sp>
        <p:nvSpPr>
          <p:cNvPr id="27" name="Text 24"/>
          <p:cNvSpPr/>
          <p:nvPr/>
        </p:nvSpPr>
        <p:spPr>
          <a:xfrm>
            <a:off x="628650" y="4503241"/>
            <a:ext cx="3886200" cy="1218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60"/>
              </a:lnSpc>
              <a:spcBef>
                <a:spcPts val="150"/>
              </a:spcBef>
              <a:spcAft>
                <a:spcPts val="150"/>
              </a:spcAft>
              <a:buNone/>
            </a:pPr>
            <a:r>
              <a:rPr lang="en-US" sz="600" dirty="0">
                <a:solidFill>
                  <a:srgbClr val="33415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Audit complet et disaster recovery simplifié</a:t>
            </a:r>
            <a:endParaRPr lang="en-US" sz="600" dirty="0"/>
          </a:p>
        </p:txBody>
      </p:sp>
      <p:sp>
        <p:nvSpPr>
          <p:cNvPr id="28" name="Text 25"/>
          <p:cNvSpPr/>
          <p:nvPr/>
        </p:nvSpPr>
        <p:spPr>
          <a:xfrm>
            <a:off x="4648200" y="1635770"/>
            <a:ext cx="3924300" cy="3096667"/>
          </a:xfrm>
          <a:prstGeom prst="roundRect">
            <a:avLst>
              <a:gd name="adj" fmla="val 3076"/>
            </a:avLst>
          </a:prstGeom>
          <a:solidFill>
            <a:srgbClr val="FFFFFF"/>
          </a:solidFill>
          <a:ln/>
          <a:effectLst>
            <a:outerShdw blurRad="57150" dist="19050" dir="5400000" algn="bl" rotWithShape="0">
              <a:srgbClr val="000000">
                <a:alpha val="10000"/>
              </a:srgbClr>
            </a:outerShdw>
          </a:effectLst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9" name="Text 26"/>
          <p:cNvSpPr/>
          <p:nvPr/>
        </p:nvSpPr>
        <p:spPr>
          <a:xfrm>
            <a:off x="4743450" y="1731020"/>
            <a:ext cx="3808476" cy="1370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80"/>
              </a:lnSpc>
              <a:spcAft>
                <a:spcPts val="450"/>
              </a:spcAft>
              <a:buNone/>
            </a:pPr>
            <a:r>
              <a:rPr lang="en-US" sz="900" b="1" dirty="0">
                <a:solidFill>
                  <a:srgbClr val="0891B2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Flux GitOps</a:t>
            </a:r>
            <a:endParaRPr lang="en-US" sz="900" dirty="0"/>
          </a:p>
        </p:txBody>
      </p:sp>
      <p:pic>
        <p:nvPicPr>
          <p:cNvPr id="30" name="Image 1" descr="/tmp/rasterized-gradient-67d9bf97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3450" y="1925241"/>
            <a:ext cx="3733800" cy="392311"/>
          </a:xfrm>
          <a:prstGeom prst="rect">
            <a:avLst/>
          </a:prstGeom>
        </p:spPr>
      </p:pic>
      <p:sp>
        <p:nvSpPr>
          <p:cNvPr id="31" name="Text 27"/>
          <p:cNvSpPr/>
          <p:nvPr/>
        </p:nvSpPr>
        <p:spPr>
          <a:xfrm>
            <a:off x="4800600" y="1982391"/>
            <a:ext cx="3691890" cy="1370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80"/>
              </a:lnSpc>
              <a:buNone/>
            </a:pPr>
            <a:r>
              <a:rPr lang="en-US" sz="675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1. Développeur</a:t>
            </a:r>
            <a:endParaRPr lang="en-US" sz="675" dirty="0"/>
          </a:p>
        </p:txBody>
      </p:sp>
      <p:sp>
        <p:nvSpPr>
          <p:cNvPr id="32" name="Text 28"/>
          <p:cNvSpPr/>
          <p:nvPr/>
        </p:nvSpPr>
        <p:spPr>
          <a:xfrm>
            <a:off x="4800600" y="2128986"/>
            <a:ext cx="3691890" cy="1218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60"/>
              </a:lnSpc>
              <a:spcBef>
                <a:spcPts val="75"/>
              </a:spcBef>
              <a:spcAft>
                <a:spcPts val="75"/>
              </a:spcAft>
              <a:buNone/>
            </a:pPr>
            <a:r>
              <a:rPr lang="en-US" sz="6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Push code + manifests vers Git</a:t>
            </a:r>
            <a:endParaRPr lang="en-US" sz="600" dirty="0"/>
          </a:p>
        </p:txBody>
      </p:sp>
      <p:sp>
        <p:nvSpPr>
          <p:cNvPr id="33" name="Text 29"/>
          <p:cNvSpPr/>
          <p:nvPr/>
        </p:nvSpPr>
        <p:spPr>
          <a:xfrm>
            <a:off x="4706112" y="2355652"/>
            <a:ext cx="3808476" cy="2132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80"/>
              </a:lnSpc>
              <a:spcBef>
                <a:spcPts val="75"/>
              </a:spcBef>
              <a:spcAft>
                <a:spcPts val="75"/>
              </a:spcAft>
              <a:buNone/>
            </a:pPr>
            <a:r>
              <a:rPr lang="en-US" sz="1050" dirty="0">
                <a:solidFill>
                  <a:srgbClr val="16A34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⬇</a:t>
            </a:r>
            <a:endParaRPr lang="en-US" sz="1050" dirty="0"/>
          </a:p>
        </p:txBody>
      </p:sp>
      <p:pic>
        <p:nvPicPr>
          <p:cNvPr id="34" name="Image 2" descr="/tmp/rasterized-gradient-c11438bb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3450" y="2607022"/>
            <a:ext cx="3733800" cy="392311"/>
          </a:xfrm>
          <a:prstGeom prst="rect">
            <a:avLst/>
          </a:prstGeom>
        </p:spPr>
      </p:pic>
      <p:sp>
        <p:nvSpPr>
          <p:cNvPr id="35" name="Text 30"/>
          <p:cNvSpPr/>
          <p:nvPr/>
        </p:nvSpPr>
        <p:spPr>
          <a:xfrm>
            <a:off x="4800600" y="2664172"/>
            <a:ext cx="3691890" cy="1370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80"/>
              </a:lnSpc>
              <a:buNone/>
            </a:pPr>
            <a:r>
              <a:rPr lang="en-US" sz="675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2. CI Pipeline</a:t>
            </a:r>
            <a:endParaRPr lang="en-US" sz="675" dirty="0"/>
          </a:p>
        </p:txBody>
      </p:sp>
      <p:sp>
        <p:nvSpPr>
          <p:cNvPr id="36" name="Text 31"/>
          <p:cNvSpPr/>
          <p:nvPr/>
        </p:nvSpPr>
        <p:spPr>
          <a:xfrm>
            <a:off x="4800600" y="2810768"/>
            <a:ext cx="3691890" cy="1218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60"/>
              </a:lnSpc>
              <a:spcBef>
                <a:spcPts val="75"/>
              </a:spcBef>
              <a:spcAft>
                <a:spcPts val="75"/>
              </a:spcAft>
              <a:buNone/>
            </a:pPr>
            <a:r>
              <a:rPr lang="en-US" sz="6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Build + tests + push registry</a:t>
            </a:r>
            <a:endParaRPr lang="en-US" sz="600" dirty="0"/>
          </a:p>
        </p:txBody>
      </p:sp>
      <p:sp>
        <p:nvSpPr>
          <p:cNvPr id="37" name="Text 32"/>
          <p:cNvSpPr/>
          <p:nvPr/>
        </p:nvSpPr>
        <p:spPr>
          <a:xfrm>
            <a:off x="4706112" y="3037433"/>
            <a:ext cx="3808476" cy="2132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80"/>
              </a:lnSpc>
              <a:spcBef>
                <a:spcPts val="75"/>
              </a:spcBef>
              <a:spcAft>
                <a:spcPts val="75"/>
              </a:spcAft>
              <a:buNone/>
            </a:pPr>
            <a:r>
              <a:rPr lang="en-US" sz="1050" dirty="0">
                <a:solidFill>
                  <a:srgbClr val="16A34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⬇</a:t>
            </a:r>
            <a:endParaRPr lang="en-US" sz="1050" dirty="0"/>
          </a:p>
        </p:txBody>
      </p:sp>
      <p:pic>
        <p:nvPicPr>
          <p:cNvPr id="38" name="Image 3" descr="/tmp/rasterized-gradient-d5bd2e75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43450" y="3288804"/>
            <a:ext cx="3733800" cy="392311"/>
          </a:xfrm>
          <a:prstGeom prst="rect">
            <a:avLst/>
          </a:prstGeom>
        </p:spPr>
      </p:pic>
      <p:sp>
        <p:nvSpPr>
          <p:cNvPr id="39" name="Text 33"/>
          <p:cNvSpPr/>
          <p:nvPr/>
        </p:nvSpPr>
        <p:spPr>
          <a:xfrm>
            <a:off x="4800600" y="3345954"/>
            <a:ext cx="3691890" cy="1370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80"/>
              </a:lnSpc>
              <a:buNone/>
            </a:pPr>
            <a:r>
              <a:rPr lang="en-US" sz="675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3. GitOps Operator</a:t>
            </a:r>
            <a:endParaRPr lang="en-US" sz="675" dirty="0"/>
          </a:p>
        </p:txBody>
      </p:sp>
      <p:sp>
        <p:nvSpPr>
          <p:cNvPr id="40" name="Text 34"/>
          <p:cNvSpPr/>
          <p:nvPr/>
        </p:nvSpPr>
        <p:spPr>
          <a:xfrm>
            <a:off x="4800600" y="3492550"/>
            <a:ext cx="3691890" cy="1218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60"/>
              </a:lnSpc>
              <a:spcBef>
                <a:spcPts val="75"/>
              </a:spcBef>
              <a:spcAft>
                <a:spcPts val="75"/>
              </a:spcAft>
              <a:buNone/>
            </a:pPr>
            <a:r>
              <a:rPr lang="en-US" sz="6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Détecte changements (pull)</a:t>
            </a:r>
            <a:endParaRPr lang="en-US" sz="600" dirty="0"/>
          </a:p>
        </p:txBody>
      </p:sp>
      <p:sp>
        <p:nvSpPr>
          <p:cNvPr id="41" name="Text 35"/>
          <p:cNvSpPr/>
          <p:nvPr/>
        </p:nvSpPr>
        <p:spPr>
          <a:xfrm>
            <a:off x="4706112" y="3719215"/>
            <a:ext cx="3808476" cy="2132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80"/>
              </a:lnSpc>
              <a:spcBef>
                <a:spcPts val="75"/>
              </a:spcBef>
              <a:spcAft>
                <a:spcPts val="75"/>
              </a:spcAft>
              <a:buNone/>
            </a:pPr>
            <a:r>
              <a:rPr lang="en-US" sz="1050" dirty="0">
                <a:solidFill>
                  <a:srgbClr val="16A34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⬇</a:t>
            </a:r>
            <a:endParaRPr lang="en-US" sz="1050" dirty="0"/>
          </a:p>
        </p:txBody>
      </p:sp>
      <p:pic>
        <p:nvPicPr>
          <p:cNvPr id="42" name="Image 4" descr="/tmp/rasterized-gradient-b809bc29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43450" y="3970586"/>
            <a:ext cx="3733800" cy="392311"/>
          </a:xfrm>
          <a:prstGeom prst="rect">
            <a:avLst/>
          </a:prstGeom>
        </p:spPr>
      </p:pic>
      <p:sp>
        <p:nvSpPr>
          <p:cNvPr id="43" name="Text 36"/>
          <p:cNvSpPr/>
          <p:nvPr/>
        </p:nvSpPr>
        <p:spPr>
          <a:xfrm>
            <a:off x="4800600" y="4027736"/>
            <a:ext cx="3691890" cy="1370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80"/>
              </a:lnSpc>
              <a:buNone/>
            </a:pPr>
            <a:r>
              <a:rPr lang="en-US" sz="675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4. Kubernetes</a:t>
            </a:r>
            <a:endParaRPr lang="en-US" sz="675" dirty="0"/>
          </a:p>
        </p:txBody>
      </p:sp>
      <p:sp>
        <p:nvSpPr>
          <p:cNvPr id="44" name="Text 37"/>
          <p:cNvSpPr/>
          <p:nvPr/>
        </p:nvSpPr>
        <p:spPr>
          <a:xfrm>
            <a:off x="4800600" y="4174331"/>
            <a:ext cx="3691890" cy="1218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60"/>
              </a:lnSpc>
              <a:spcBef>
                <a:spcPts val="75"/>
              </a:spcBef>
              <a:spcAft>
                <a:spcPts val="75"/>
              </a:spcAft>
              <a:buNone/>
            </a:pPr>
            <a:r>
              <a:rPr lang="en-US" sz="6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Applique + réconciliation</a:t>
            </a:r>
            <a:endParaRPr lang="en-US" sz="600" dirty="0"/>
          </a:p>
        </p:txBody>
      </p:sp>
      <p:sp>
        <p:nvSpPr>
          <p:cNvPr id="45" name="Text 38"/>
          <p:cNvSpPr/>
          <p:nvPr/>
        </p:nvSpPr>
        <p:spPr>
          <a:xfrm>
            <a:off x="4743450" y="4400996"/>
            <a:ext cx="3733800" cy="236190"/>
          </a:xfrm>
          <a:prstGeom prst="roundRect">
            <a:avLst>
              <a:gd name="adj" fmla="val 24197"/>
            </a:avLst>
          </a:prstGeom>
          <a:noFill/>
          <a:ln w="19050">
            <a:solidFill>
              <a:srgbClr val="6D28D9"/>
            </a:solidFill>
          </a:ln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6" name="Text 39"/>
          <p:cNvSpPr/>
          <p:nvPr/>
        </p:nvSpPr>
        <p:spPr>
          <a:xfrm>
            <a:off x="4764405" y="4458146"/>
            <a:ext cx="3691890" cy="1218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960"/>
              </a:lnSpc>
              <a:buNone/>
            </a:pPr>
            <a:r>
              <a:rPr lang="en-US" sz="600" b="1" dirty="0">
                <a:solidFill>
                  <a:srgbClr val="6D28D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Monitoring &amp; Alertes</a:t>
            </a:r>
            <a:endParaRPr lang="en-US" sz="600" dirty="0"/>
          </a:p>
        </p:txBody>
      </p:sp>
      <p:sp>
        <p:nvSpPr>
          <p:cNvPr id="47" name="Text 40"/>
          <p:cNvSpPr/>
          <p:nvPr/>
        </p:nvSpPr>
        <p:spPr>
          <a:xfrm>
            <a:off x="381000" y="4686300"/>
            <a:ext cx="854964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00"/>
              </a:lnSpc>
              <a:spcAft>
                <a:spcPts val="900"/>
              </a:spcAft>
              <a:buNone/>
            </a:pPr>
            <a:r>
              <a:rPr lang="en-US" sz="750" dirty="0">
                <a:solidFill>
                  <a:srgbClr val="47556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GitOps: Git source de vérité pour infrastructure et applications</a:t>
            </a:r>
            <a:endParaRPr lang="en-US" sz="75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90500" y="670917"/>
            <a:ext cx="5926455" cy="548580"/>
          </a:xfrm>
          <a:prstGeom prst="rect">
            <a:avLst/>
          </a:prstGeom>
          <a:noFill/>
          <a:ln/>
        </p:spPr>
        <p:txBody>
          <a:bodyPr wrap="square" lIns="190500" tIns="0" rIns="0" bIns="0" rtlCol="0" anchor="t"/>
          <a:lstStyle/>
          <a:p>
            <a:pPr marL="0" indent="0" algn="l">
              <a:lnSpc>
                <a:spcPts val="4320"/>
              </a:lnSpc>
              <a:buNone/>
            </a:pPr>
            <a:r>
              <a:rPr lang="en-US" sz="3600" b="1" dirty="0">
                <a:solidFill>
                  <a:srgbClr val="0891B2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ArgoCD - Solution GitOps</a:t>
            </a:r>
            <a:endParaRPr lang="en-US" sz="3600" dirty="0"/>
          </a:p>
        </p:txBody>
      </p:sp>
      <p:pic>
        <p:nvPicPr>
          <p:cNvPr id="3" name="Image 0" descr="/tmp/rasterized-gradient-9b5af0c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1562398"/>
            <a:ext cx="3924300" cy="74295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85800" y="1676698"/>
            <a:ext cx="1894523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00"/>
              </a:lnSpc>
              <a:spcAft>
                <a:spcPts val="450"/>
              </a:spcAft>
              <a:buNone/>
            </a:pPr>
            <a:r>
              <a:rPr lang="en-US" sz="135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ArgoCD</a:t>
            </a:r>
            <a:endParaRPr lang="en-US" sz="1350" dirty="0"/>
          </a:p>
        </p:txBody>
      </p:sp>
      <p:sp>
        <p:nvSpPr>
          <p:cNvPr id="5" name="Text 2"/>
          <p:cNvSpPr/>
          <p:nvPr/>
        </p:nvSpPr>
        <p:spPr>
          <a:xfrm>
            <a:off x="685800" y="1924348"/>
            <a:ext cx="3769614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75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Outil GitOps déclaratif pour Kubernetes. Projet CNCF (Cloud Native Computing Foundation) utilisé par des milliers d'entreprises.</a:t>
            </a:r>
            <a:endParaRPr lang="en-US" sz="750" dirty="0"/>
          </a:p>
        </p:txBody>
      </p:sp>
      <p:sp>
        <p:nvSpPr>
          <p:cNvPr id="6" name="Text 3"/>
          <p:cNvSpPr/>
          <p:nvPr/>
        </p:nvSpPr>
        <p:spPr>
          <a:xfrm>
            <a:off x="571500" y="2400598"/>
            <a:ext cx="3924300" cy="2357735"/>
          </a:xfrm>
          <a:prstGeom prst="roundRect">
            <a:avLst>
              <a:gd name="adj" fmla="val 3232"/>
            </a:avLst>
          </a:prstGeom>
          <a:solidFill>
            <a:srgbClr val="FFFFFF"/>
          </a:solidFill>
          <a:ln/>
          <a:effectLst>
            <a:outerShdw blurRad="57150" dist="19050" dir="5400000" algn="bl" rotWithShape="0">
              <a:srgbClr val="000000">
                <a:alpha val="10000"/>
              </a:srgbClr>
            </a:outerShdw>
          </a:effectLst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7" name="Text 4"/>
          <p:cNvSpPr/>
          <p:nvPr/>
        </p:nvSpPr>
        <p:spPr>
          <a:xfrm>
            <a:off x="666750" y="2495848"/>
            <a:ext cx="3808476" cy="1485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70"/>
              </a:lnSpc>
              <a:spcAft>
                <a:spcPts val="450"/>
              </a:spcAft>
              <a:buNone/>
            </a:pPr>
            <a:r>
              <a:rPr lang="en-US" sz="975" b="1" dirty="0">
                <a:solidFill>
                  <a:srgbClr val="16A34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Fonctionnalités Clés</a:t>
            </a:r>
            <a:endParaRPr lang="en-US" sz="975" dirty="0"/>
          </a:p>
        </p:txBody>
      </p:sp>
      <p:sp>
        <p:nvSpPr>
          <p:cNvPr id="8" name="Text 5"/>
          <p:cNvSpPr/>
          <p:nvPr/>
        </p:nvSpPr>
        <p:spPr>
          <a:xfrm>
            <a:off x="666750" y="2701528"/>
            <a:ext cx="3733800" cy="363736"/>
          </a:xfrm>
          <a:prstGeom prst="roundRect">
            <a:avLst>
              <a:gd name="adj" fmla="val 10475"/>
            </a:avLst>
          </a:prstGeom>
          <a:solidFill>
            <a:srgbClr val="ECFDF5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9" name="Text 6"/>
          <p:cNvSpPr/>
          <p:nvPr/>
        </p:nvSpPr>
        <p:spPr>
          <a:xfrm>
            <a:off x="714375" y="2749153"/>
            <a:ext cx="3711321" cy="1370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80"/>
              </a:lnSpc>
              <a:spcAft>
                <a:spcPts val="75"/>
              </a:spcAft>
              <a:buNone/>
            </a:pPr>
            <a:r>
              <a:rPr lang="en-US" sz="675" b="1" dirty="0">
                <a:solidFill>
                  <a:srgbClr val="065F4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Synchronisation automatique</a:t>
            </a:r>
            <a:endParaRPr lang="en-US" sz="675" dirty="0"/>
          </a:p>
        </p:txBody>
      </p:sp>
      <p:sp>
        <p:nvSpPr>
          <p:cNvPr id="10" name="Text 7"/>
          <p:cNvSpPr/>
          <p:nvPr/>
        </p:nvSpPr>
        <p:spPr>
          <a:xfrm>
            <a:off x="714375" y="2895749"/>
            <a:ext cx="3711321" cy="1218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60"/>
              </a:lnSpc>
              <a:buNone/>
            </a:pPr>
            <a:r>
              <a:rPr lang="en-US" sz="600" dirty="0">
                <a:solidFill>
                  <a:srgbClr val="33415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Pull continu depuis Git vers K8s</a:t>
            </a:r>
            <a:endParaRPr lang="en-US" sz="600" dirty="0"/>
          </a:p>
        </p:txBody>
      </p:sp>
      <p:sp>
        <p:nvSpPr>
          <p:cNvPr id="11" name="Text 8"/>
          <p:cNvSpPr/>
          <p:nvPr/>
        </p:nvSpPr>
        <p:spPr>
          <a:xfrm>
            <a:off x="666750" y="3093839"/>
            <a:ext cx="3733800" cy="363736"/>
          </a:xfrm>
          <a:prstGeom prst="roundRect">
            <a:avLst>
              <a:gd name="adj" fmla="val 10475"/>
            </a:avLst>
          </a:prstGeom>
          <a:solidFill>
            <a:srgbClr val="ECFDF5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2" name="Text 9"/>
          <p:cNvSpPr/>
          <p:nvPr/>
        </p:nvSpPr>
        <p:spPr>
          <a:xfrm>
            <a:off x="714375" y="3141464"/>
            <a:ext cx="3711321" cy="1370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80"/>
              </a:lnSpc>
              <a:spcAft>
                <a:spcPts val="75"/>
              </a:spcAft>
              <a:buNone/>
            </a:pPr>
            <a:r>
              <a:rPr lang="en-US" sz="675" b="1" dirty="0">
                <a:solidFill>
                  <a:srgbClr val="065F4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Multi-sources</a:t>
            </a:r>
            <a:endParaRPr lang="en-US" sz="675" dirty="0"/>
          </a:p>
        </p:txBody>
      </p:sp>
      <p:sp>
        <p:nvSpPr>
          <p:cNvPr id="13" name="Text 10"/>
          <p:cNvSpPr/>
          <p:nvPr/>
        </p:nvSpPr>
        <p:spPr>
          <a:xfrm>
            <a:off x="714375" y="3288060"/>
            <a:ext cx="3711321" cy="1218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60"/>
              </a:lnSpc>
              <a:buNone/>
            </a:pPr>
            <a:r>
              <a:rPr lang="en-US" sz="600" dirty="0">
                <a:solidFill>
                  <a:srgbClr val="33415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Helm, Kustomize, YAML natif, Jsonnet</a:t>
            </a:r>
            <a:endParaRPr lang="en-US" sz="600" dirty="0"/>
          </a:p>
        </p:txBody>
      </p:sp>
      <p:sp>
        <p:nvSpPr>
          <p:cNvPr id="14" name="Text 11"/>
          <p:cNvSpPr/>
          <p:nvPr/>
        </p:nvSpPr>
        <p:spPr>
          <a:xfrm>
            <a:off x="666750" y="3486150"/>
            <a:ext cx="3733800" cy="363736"/>
          </a:xfrm>
          <a:prstGeom prst="roundRect">
            <a:avLst>
              <a:gd name="adj" fmla="val 10475"/>
            </a:avLst>
          </a:prstGeom>
          <a:solidFill>
            <a:srgbClr val="ECFDF5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5" name="Text 12"/>
          <p:cNvSpPr/>
          <p:nvPr/>
        </p:nvSpPr>
        <p:spPr>
          <a:xfrm>
            <a:off x="714375" y="3533775"/>
            <a:ext cx="3711321" cy="1370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80"/>
              </a:lnSpc>
              <a:spcAft>
                <a:spcPts val="75"/>
              </a:spcAft>
              <a:buNone/>
            </a:pPr>
            <a:r>
              <a:rPr lang="en-US" sz="675" b="1" dirty="0">
                <a:solidFill>
                  <a:srgbClr val="065F4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UI intuitive</a:t>
            </a:r>
            <a:endParaRPr lang="en-US" sz="675" dirty="0"/>
          </a:p>
        </p:txBody>
      </p:sp>
      <p:sp>
        <p:nvSpPr>
          <p:cNvPr id="16" name="Text 13"/>
          <p:cNvSpPr/>
          <p:nvPr/>
        </p:nvSpPr>
        <p:spPr>
          <a:xfrm>
            <a:off x="714375" y="3680371"/>
            <a:ext cx="3711321" cy="1218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60"/>
              </a:lnSpc>
              <a:buNone/>
            </a:pPr>
            <a:r>
              <a:rPr lang="en-US" sz="600" dirty="0">
                <a:solidFill>
                  <a:srgbClr val="33415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Visualisation état apps en temps réel</a:t>
            </a:r>
            <a:endParaRPr lang="en-US" sz="600" dirty="0"/>
          </a:p>
        </p:txBody>
      </p:sp>
      <p:sp>
        <p:nvSpPr>
          <p:cNvPr id="17" name="Text 14"/>
          <p:cNvSpPr/>
          <p:nvPr/>
        </p:nvSpPr>
        <p:spPr>
          <a:xfrm>
            <a:off x="666750" y="3878461"/>
            <a:ext cx="3733800" cy="363736"/>
          </a:xfrm>
          <a:prstGeom prst="roundRect">
            <a:avLst>
              <a:gd name="adj" fmla="val 10475"/>
            </a:avLst>
          </a:prstGeom>
          <a:solidFill>
            <a:srgbClr val="ECFDF5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8" name="Text 15"/>
          <p:cNvSpPr/>
          <p:nvPr/>
        </p:nvSpPr>
        <p:spPr>
          <a:xfrm>
            <a:off x="714375" y="3926086"/>
            <a:ext cx="3711321" cy="1370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80"/>
              </a:lnSpc>
              <a:spcAft>
                <a:spcPts val="75"/>
              </a:spcAft>
              <a:buNone/>
            </a:pPr>
            <a:r>
              <a:rPr lang="en-US" sz="675" b="1" dirty="0">
                <a:solidFill>
                  <a:srgbClr val="065F4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Rollback facile</a:t>
            </a:r>
            <a:endParaRPr lang="en-US" sz="675" dirty="0"/>
          </a:p>
        </p:txBody>
      </p:sp>
      <p:sp>
        <p:nvSpPr>
          <p:cNvPr id="19" name="Text 16"/>
          <p:cNvSpPr/>
          <p:nvPr/>
        </p:nvSpPr>
        <p:spPr>
          <a:xfrm>
            <a:off x="714375" y="4072682"/>
            <a:ext cx="3711321" cy="1218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60"/>
              </a:lnSpc>
              <a:buNone/>
            </a:pPr>
            <a:r>
              <a:rPr lang="en-US" sz="600" dirty="0">
                <a:solidFill>
                  <a:srgbClr val="33415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Retour version précédente en 1 clic</a:t>
            </a:r>
            <a:endParaRPr lang="en-US" sz="600" dirty="0"/>
          </a:p>
        </p:txBody>
      </p:sp>
      <p:sp>
        <p:nvSpPr>
          <p:cNvPr id="20" name="Text 17"/>
          <p:cNvSpPr/>
          <p:nvPr/>
        </p:nvSpPr>
        <p:spPr>
          <a:xfrm>
            <a:off x="666750" y="4270772"/>
            <a:ext cx="3733800" cy="363736"/>
          </a:xfrm>
          <a:prstGeom prst="roundRect">
            <a:avLst>
              <a:gd name="adj" fmla="val 10475"/>
            </a:avLst>
          </a:prstGeom>
          <a:solidFill>
            <a:srgbClr val="ECFDF5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1" name="Text 18"/>
          <p:cNvSpPr/>
          <p:nvPr/>
        </p:nvSpPr>
        <p:spPr>
          <a:xfrm>
            <a:off x="714375" y="4318397"/>
            <a:ext cx="3711321" cy="1370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80"/>
              </a:lnSpc>
              <a:spcAft>
                <a:spcPts val="75"/>
              </a:spcAft>
              <a:buNone/>
            </a:pPr>
            <a:r>
              <a:rPr lang="en-US" sz="675" b="1" dirty="0">
                <a:solidFill>
                  <a:srgbClr val="065F4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SSO &amp; RBAC</a:t>
            </a:r>
            <a:endParaRPr lang="en-US" sz="675" dirty="0"/>
          </a:p>
        </p:txBody>
      </p:sp>
      <p:sp>
        <p:nvSpPr>
          <p:cNvPr id="22" name="Text 19"/>
          <p:cNvSpPr/>
          <p:nvPr/>
        </p:nvSpPr>
        <p:spPr>
          <a:xfrm>
            <a:off x="714375" y="4464993"/>
            <a:ext cx="3711321" cy="1218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60"/>
              </a:lnSpc>
              <a:buNone/>
            </a:pPr>
            <a:r>
              <a:rPr lang="en-US" sz="600" dirty="0">
                <a:solidFill>
                  <a:srgbClr val="33415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OIDC, LDAP, SAML</a:t>
            </a:r>
            <a:endParaRPr lang="en-US" sz="600" dirty="0"/>
          </a:p>
        </p:txBody>
      </p:sp>
      <p:sp>
        <p:nvSpPr>
          <p:cNvPr id="23" name="Text 20"/>
          <p:cNvSpPr/>
          <p:nvPr/>
        </p:nvSpPr>
        <p:spPr>
          <a:xfrm>
            <a:off x="4648200" y="1651843"/>
            <a:ext cx="3924300" cy="2047726"/>
          </a:xfrm>
          <a:prstGeom prst="roundRect">
            <a:avLst>
              <a:gd name="adj" fmla="val 3721"/>
            </a:avLst>
          </a:prstGeom>
          <a:solidFill>
            <a:srgbClr val="FFFFFF"/>
          </a:solidFill>
          <a:ln/>
          <a:effectLst>
            <a:outerShdw blurRad="57150" dist="19050" dir="5400000" algn="bl" rotWithShape="0">
              <a:srgbClr val="000000">
                <a:alpha val="10000"/>
              </a:srgbClr>
            </a:outerShdw>
          </a:effectLst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4" name="Text 21"/>
          <p:cNvSpPr/>
          <p:nvPr/>
        </p:nvSpPr>
        <p:spPr>
          <a:xfrm>
            <a:off x="4743450" y="1747093"/>
            <a:ext cx="3808476" cy="1485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70"/>
              </a:lnSpc>
              <a:spcAft>
                <a:spcPts val="450"/>
              </a:spcAft>
              <a:buNone/>
            </a:pPr>
            <a:r>
              <a:rPr lang="en-US" sz="975" b="1" dirty="0">
                <a:solidFill>
                  <a:srgbClr val="1E40A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Architecture</a:t>
            </a:r>
            <a:endParaRPr lang="en-US" sz="975" dirty="0"/>
          </a:p>
        </p:txBody>
      </p:sp>
      <p:sp>
        <p:nvSpPr>
          <p:cNvPr id="25" name="Text 22"/>
          <p:cNvSpPr/>
          <p:nvPr/>
        </p:nvSpPr>
        <p:spPr>
          <a:xfrm>
            <a:off x="4743450" y="1952774"/>
            <a:ext cx="3733800" cy="493365"/>
          </a:xfrm>
          <a:prstGeom prst="roundRect">
            <a:avLst>
              <a:gd name="adj" fmla="val 11584"/>
            </a:avLst>
          </a:prstGeom>
          <a:solidFill>
            <a:srgbClr val="F8FAFC"/>
          </a:solidFill>
          <a:ln w="19050">
            <a:solidFill>
              <a:srgbClr val="1E40AF"/>
            </a:solidFill>
          </a:ln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6" name="Text 23"/>
          <p:cNvSpPr/>
          <p:nvPr/>
        </p:nvSpPr>
        <p:spPr>
          <a:xfrm>
            <a:off x="4838700" y="2048024"/>
            <a:ext cx="3614166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00"/>
              </a:lnSpc>
              <a:spcAft>
                <a:spcPts val="225"/>
              </a:spcAft>
              <a:buNone/>
            </a:pPr>
            <a:r>
              <a:rPr lang="en-US" sz="750" b="1" dirty="0">
                <a:solidFill>
                  <a:srgbClr val="1E40A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API Server</a:t>
            </a:r>
            <a:endParaRPr lang="en-US" sz="750" dirty="0"/>
          </a:p>
        </p:txBody>
      </p:sp>
      <p:sp>
        <p:nvSpPr>
          <p:cNvPr id="27" name="Text 24"/>
          <p:cNvSpPr/>
          <p:nvPr/>
        </p:nvSpPr>
        <p:spPr>
          <a:xfrm>
            <a:off x="4838700" y="2228999"/>
            <a:ext cx="3614166" cy="1218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60"/>
              </a:lnSpc>
              <a:buNone/>
            </a:pPr>
            <a:r>
              <a:rPr lang="en-US" sz="600" dirty="0">
                <a:solidFill>
                  <a:srgbClr val="33415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Interface REST/gRPC</a:t>
            </a:r>
            <a:endParaRPr lang="en-US" sz="600" dirty="0"/>
          </a:p>
        </p:txBody>
      </p:sp>
      <p:sp>
        <p:nvSpPr>
          <p:cNvPr id="28" name="Text 25"/>
          <p:cNvSpPr/>
          <p:nvPr/>
        </p:nvSpPr>
        <p:spPr>
          <a:xfrm>
            <a:off x="4743450" y="2503289"/>
            <a:ext cx="3733800" cy="493365"/>
          </a:xfrm>
          <a:prstGeom prst="roundRect">
            <a:avLst>
              <a:gd name="adj" fmla="val 11584"/>
            </a:avLst>
          </a:prstGeom>
          <a:solidFill>
            <a:srgbClr val="F8FAFC"/>
          </a:solidFill>
          <a:ln w="19050">
            <a:solidFill>
              <a:srgbClr val="1E40AF"/>
            </a:solidFill>
          </a:ln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9" name="Text 26"/>
          <p:cNvSpPr/>
          <p:nvPr/>
        </p:nvSpPr>
        <p:spPr>
          <a:xfrm>
            <a:off x="4838700" y="2598539"/>
            <a:ext cx="3614166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00"/>
              </a:lnSpc>
              <a:spcAft>
                <a:spcPts val="225"/>
              </a:spcAft>
              <a:buNone/>
            </a:pPr>
            <a:r>
              <a:rPr lang="en-US" sz="750" b="1" dirty="0">
                <a:solidFill>
                  <a:srgbClr val="1E40A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Repository Server</a:t>
            </a:r>
            <a:endParaRPr lang="en-US" sz="750" dirty="0"/>
          </a:p>
        </p:txBody>
      </p:sp>
      <p:sp>
        <p:nvSpPr>
          <p:cNvPr id="30" name="Text 27"/>
          <p:cNvSpPr/>
          <p:nvPr/>
        </p:nvSpPr>
        <p:spPr>
          <a:xfrm>
            <a:off x="4838700" y="2779514"/>
            <a:ext cx="3614166" cy="1218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60"/>
              </a:lnSpc>
              <a:buNone/>
            </a:pPr>
            <a:r>
              <a:rPr lang="en-US" sz="600" dirty="0">
                <a:solidFill>
                  <a:srgbClr val="33415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Génère manifests K8s</a:t>
            </a:r>
            <a:endParaRPr lang="en-US" sz="600" dirty="0"/>
          </a:p>
        </p:txBody>
      </p:sp>
      <p:sp>
        <p:nvSpPr>
          <p:cNvPr id="31" name="Text 28"/>
          <p:cNvSpPr/>
          <p:nvPr/>
        </p:nvSpPr>
        <p:spPr>
          <a:xfrm>
            <a:off x="4743450" y="3053804"/>
            <a:ext cx="3733800" cy="493365"/>
          </a:xfrm>
          <a:prstGeom prst="roundRect">
            <a:avLst>
              <a:gd name="adj" fmla="val 11584"/>
            </a:avLst>
          </a:prstGeom>
          <a:solidFill>
            <a:srgbClr val="F8FAFC"/>
          </a:solidFill>
          <a:ln w="19050">
            <a:solidFill>
              <a:srgbClr val="1E40AF"/>
            </a:solidFill>
          </a:ln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32" name="Text 29"/>
          <p:cNvSpPr/>
          <p:nvPr/>
        </p:nvSpPr>
        <p:spPr>
          <a:xfrm>
            <a:off x="4838700" y="3149054"/>
            <a:ext cx="3614166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00"/>
              </a:lnSpc>
              <a:spcAft>
                <a:spcPts val="225"/>
              </a:spcAft>
              <a:buNone/>
            </a:pPr>
            <a:r>
              <a:rPr lang="en-US" sz="750" b="1" dirty="0">
                <a:solidFill>
                  <a:srgbClr val="1E40A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Application Controller</a:t>
            </a:r>
            <a:endParaRPr lang="en-US" sz="750" dirty="0"/>
          </a:p>
        </p:txBody>
      </p:sp>
      <p:sp>
        <p:nvSpPr>
          <p:cNvPr id="33" name="Text 30"/>
          <p:cNvSpPr/>
          <p:nvPr/>
        </p:nvSpPr>
        <p:spPr>
          <a:xfrm>
            <a:off x="4838700" y="3330029"/>
            <a:ext cx="3614166" cy="1218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60"/>
              </a:lnSpc>
              <a:buNone/>
            </a:pPr>
            <a:r>
              <a:rPr lang="en-US" sz="600" dirty="0">
                <a:solidFill>
                  <a:srgbClr val="33415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Réconciliation état désiré/réel</a:t>
            </a:r>
            <a:endParaRPr lang="en-US" sz="600" dirty="0"/>
          </a:p>
        </p:txBody>
      </p:sp>
      <p:sp>
        <p:nvSpPr>
          <p:cNvPr id="34" name="Text 31"/>
          <p:cNvSpPr/>
          <p:nvPr/>
        </p:nvSpPr>
        <p:spPr>
          <a:xfrm>
            <a:off x="4648200" y="3775770"/>
            <a:ext cx="3924300" cy="893118"/>
          </a:xfrm>
          <a:prstGeom prst="roundRect">
            <a:avLst>
              <a:gd name="adj" fmla="val 8532"/>
            </a:avLst>
          </a:prstGeom>
          <a:solidFill>
            <a:srgbClr val="FFFFFF"/>
          </a:solidFill>
          <a:ln/>
          <a:effectLst>
            <a:outerShdw blurRad="57150" dist="19050" dir="5400000" algn="bl" rotWithShape="0">
              <a:srgbClr val="000000">
                <a:alpha val="10000"/>
              </a:srgbClr>
            </a:outerShdw>
          </a:effectLst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35" name="Text 32"/>
          <p:cNvSpPr/>
          <p:nvPr/>
        </p:nvSpPr>
        <p:spPr>
          <a:xfrm>
            <a:off x="4743450" y="3871020"/>
            <a:ext cx="3808476" cy="1485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70"/>
              </a:lnSpc>
              <a:spcAft>
                <a:spcPts val="450"/>
              </a:spcAft>
              <a:buNone/>
            </a:pPr>
            <a:r>
              <a:rPr lang="en-US" sz="975" b="1" dirty="0">
                <a:solidFill>
                  <a:srgbClr val="CA8A0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Stratégies de Déploiement</a:t>
            </a:r>
            <a:endParaRPr lang="en-US" sz="975" dirty="0"/>
          </a:p>
        </p:txBody>
      </p:sp>
      <p:sp>
        <p:nvSpPr>
          <p:cNvPr id="36" name="Text 33"/>
          <p:cNvSpPr/>
          <p:nvPr/>
        </p:nvSpPr>
        <p:spPr>
          <a:xfrm>
            <a:off x="4743450" y="4076700"/>
            <a:ext cx="3808476" cy="1370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80"/>
              </a:lnSpc>
              <a:spcBef>
                <a:spcPts val="225"/>
              </a:spcBef>
              <a:spcAft>
                <a:spcPts val="225"/>
              </a:spcAft>
              <a:buNone/>
            </a:pPr>
            <a:r>
              <a:rPr lang="en-US" sz="675" dirty="0">
                <a:solidFill>
                  <a:srgbClr val="33415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✅ Rolling Update (par défaut)</a:t>
            </a:r>
            <a:endParaRPr lang="en-US" sz="675" dirty="0"/>
          </a:p>
        </p:txBody>
      </p:sp>
      <p:sp>
        <p:nvSpPr>
          <p:cNvPr id="37" name="Text 34"/>
          <p:cNvSpPr/>
          <p:nvPr/>
        </p:nvSpPr>
        <p:spPr>
          <a:xfrm>
            <a:off x="4743450" y="4242346"/>
            <a:ext cx="3808476" cy="1370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80"/>
              </a:lnSpc>
              <a:spcBef>
                <a:spcPts val="225"/>
              </a:spcBef>
              <a:spcAft>
                <a:spcPts val="225"/>
              </a:spcAft>
              <a:buNone/>
            </a:pPr>
            <a:r>
              <a:rPr lang="en-US" sz="675" dirty="0">
                <a:solidFill>
                  <a:srgbClr val="33415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🔵 Blue/Green Deployment</a:t>
            </a:r>
            <a:endParaRPr lang="en-US" sz="675" dirty="0"/>
          </a:p>
        </p:txBody>
      </p:sp>
      <p:sp>
        <p:nvSpPr>
          <p:cNvPr id="38" name="Text 35"/>
          <p:cNvSpPr/>
          <p:nvPr/>
        </p:nvSpPr>
        <p:spPr>
          <a:xfrm>
            <a:off x="4743450" y="4407991"/>
            <a:ext cx="3808476" cy="1370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80"/>
              </a:lnSpc>
              <a:spcBef>
                <a:spcPts val="225"/>
              </a:spcBef>
              <a:spcAft>
                <a:spcPts val="225"/>
              </a:spcAft>
              <a:buNone/>
            </a:pPr>
            <a:r>
              <a:rPr lang="en-US" sz="675" dirty="0">
                <a:solidFill>
                  <a:srgbClr val="33415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🎯 Canary Deployment (avec Argo Rollouts)</a:t>
            </a:r>
            <a:endParaRPr lang="en-US" sz="675" dirty="0"/>
          </a:p>
        </p:txBody>
      </p:sp>
      <p:sp>
        <p:nvSpPr>
          <p:cNvPr id="39" name="Text 36"/>
          <p:cNvSpPr/>
          <p:nvPr/>
        </p:nvSpPr>
        <p:spPr>
          <a:xfrm>
            <a:off x="381000" y="4686300"/>
            <a:ext cx="854964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00"/>
              </a:lnSpc>
              <a:spcAft>
                <a:spcPts val="900"/>
              </a:spcAft>
              <a:buNone/>
            </a:pPr>
            <a:r>
              <a:rPr lang="en-US" sz="750" dirty="0">
                <a:solidFill>
                  <a:srgbClr val="47556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ArgoCD: Déploiement continu GitOps pour Kubernetes - Leader du marché</a:t>
            </a:r>
            <a:endParaRPr lang="en-US" sz="75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90500" y="329952"/>
            <a:ext cx="5256086" cy="548580"/>
          </a:xfrm>
          <a:prstGeom prst="rect">
            <a:avLst/>
          </a:prstGeom>
          <a:noFill/>
          <a:ln/>
        </p:spPr>
        <p:txBody>
          <a:bodyPr wrap="square" lIns="190500" tIns="0" rIns="0" bIns="0" rtlCol="0" anchor="t"/>
          <a:lstStyle/>
          <a:p>
            <a:pPr marL="0" indent="0" algn="l">
              <a:lnSpc>
                <a:spcPts val="4320"/>
              </a:lnSpc>
              <a:buNone/>
            </a:pPr>
            <a:r>
              <a:rPr lang="en-US" sz="3600" b="1" dirty="0">
                <a:solidFill>
                  <a:srgbClr val="15803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Kyverno Policy Engine</a:t>
            </a:r>
            <a:endParaRPr lang="en-US" sz="3600" dirty="0"/>
          </a:p>
        </p:txBody>
      </p:sp>
      <p:pic>
        <p:nvPicPr>
          <p:cNvPr id="3" name="Image 0" descr="/tmp/rasterized-gradient-d7ea5397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1412379"/>
            <a:ext cx="3924300" cy="110728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42950" y="1583829"/>
            <a:ext cx="2739771" cy="2539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spcAft>
                <a:spcPts val="900"/>
              </a:spcAft>
              <a:buNone/>
            </a:pPr>
            <a:r>
              <a:rPr lang="en-US" sz="18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Qu'est-ce que Kyverno ?</a:t>
            </a:r>
            <a:endParaRPr lang="en-US" sz="1800" dirty="0"/>
          </a:p>
        </p:txBody>
      </p:sp>
      <p:sp>
        <p:nvSpPr>
          <p:cNvPr id="5" name="Text 2"/>
          <p:cNvSpPr/>
          <p:nvPr/>
        </p:nvSpPr>
        <p:spPr>
          <a:xfrm>
            <a:off x="742950" y="1952030"/>
            <a:ext cx="3653028" cy="3961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60"/>
              </a:lnSpc>
              <a:buNone/>
            </a:pPr>
            <a:r>
              <a:rPr lang="en-US" sz="975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Policy engine natif Kubernetes qui permet de valider, muter et générer des ressources via des policies déclaratives en YAML.</a:t>
            </a:r>
            <a:endParaRPr lang="en-US" sz="975" dirty="0"/>
          </a:p>
        </p:txBody>
      </p:sp>
      <p:sp>
        <p:nvSpPr>
          <p:cNvPr id="6" name="Text 3"/>
          <p:cNvSpPr/>
          <p:nvPr/>
        </p:nvSpPr>
        <p:spPr>
          <a:xfrm>
            <a:off x="571500" y="2633960"/>
            <a:ext cx="3924300" cy="662880"/>
          </a:xfrm>
          <a:prstGeom prst="roundRect">
            <a:avLst>
              <a:gd name="adj" fmla="val 11495"/>
            </a:avLst>
          </a:prstGeom>
          <a:solidFill>
            <a:srgbClr val="FFFFFF"/>
          </a:solidFill>
          <a:ln/>
          <a:effectLst>
            <a:outerShdw blurRad="76200" dist="19050" dir="5400000" algn="bl" rotWithShape="0">
              <a:srgbClr val="000000">
                <a:alpha val="10000"/>
              </a:srgbClr>
            </a:outerShdw>
          </a:effectLst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7" name="Shape 4"/>
          <p:cNvSpPr/>
          <p:nvPr/>
        </p:nvSpPr>
        <p:spPr>
          <a:xfrm>
            <a:off x="590550" y="2633960"/>
            <a:ext cx="0" cy="662880"/>
          </a:xfrm>
          <a:prstGeom prst="line">
            <a:avLst/>
          </a:prstGeom>
          <a:noFill/>
          <a:ln w="38100">
            <a:solidFill>
              <a:srgbClr val="15803D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8" name="Text 5"/>
          <p:cNvSpPr/>
          <p:nvPr/>
        </p:nvSpPr>
        <p:spPr>
          <a:xfrm>
            <a:off x="742950" y="2767310"/>
            <a:ext cx="3691890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50"/>
              </a:lnSpc>
              <a:spcAft>
                <a:spcPts val="450"/>
              </a:spcAft>
              <a:buNone/>
            </a:pPr>
            <a:r>
              <a:rPr lang="en-US" sz="1125" b="1" dirty="0">
                <a:solidFill>
                  <a:srgbClr val="1E40A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Validation</a:t>
            </a:r>
            <a:endParaRPr lang="en-US" sz="1125" dirty="0"/>
          </a:p>
        </p:txBody>
      </p:sp>
      <p:sp>
        <p:nvSpPr>
          <p:cNvPr id="9" name="Text 6"/>
          <p:cNvSpPr/>
          <p:nvPr/>
        </p:nvSpPr>
        <p:spPr>
          <a:xfrm>
            <a:off x="742950" y="2995910"/>
            <a:ext cx="3691890" cy="1675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20"/>
              </a:lnSpc>
              <a:buNone/>
            </a:pPr>
            <a:r>
              <a:rPr lang="en-US" sz="825" dirty="0">
                <a:solidFill>
                  <a:srgbClr val="33415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Rejeter les ressources non conformes aux policies de sécurité</a:t>
            </a:r>
            <a:endParaRPr lang="en-US" sz="825" dirty="0"/>
          </a:p>
        </p:txBody>
      </p:sp>
      <p:sp>
        <p:nvSpPr>
          <p:cNvPr id="10" name="Text 7"/>
          <p:cNvSpPr/>
          <p:nvPr/>
        </p:nvSpPr>
        <p:spPr>
          <a:xfrm>
            <a:off x="571500" y="3392091"/>
            <a:ext cx="3924300" cy="662880"/>
          </a:xfrm>
          <a:prstGeom prst="roundRect">
            <a:avLst>
              <a:gd name="adj" fmla="val 11495"/>
            </a:avLst>
          </a:prstGeom>
          <a:solidFill>
            <a:srgbClr val="FFFFFF"/>
          </a:solidFill>
          <a:ln/>
          <a:effectLst>
            <a:outerShdw blurRad="76200" dist="19050" dir="5400000" algn="bl" rotWithShape="0">
              <a:srgbClr val="000000">
                <a:alpha val="10000"/>
              </a:srgbClr>
            </a:outerShdw>
          </a:effectLst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1" name="Shape 8"/>
          <p:cNvSpPr/>
          <p:nvPr/>
        </p:nvSpPr>
        <p:spPr>
          <a:xfrm>
            <a:off x="590550" y="3392091"/>
            <a:ext cx="0" cy="662880"/>
          </a:xfrm>
          <a:prstGeom prst="line">
            <a:avLst/>
          </a:prstGeom>
          <a:noFill/>
          <a:ln w="38100">
            <a:solidFill>
              <a:srgbClr val="15803D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12" name="Text 9"/>
          <p:cNvSpPr/>
          <p:nvPr/>
        </p:nvSpPr>
        <p:spPr>
          <a:xfrm>
            <a:off x="742950" y="3525441"/>
            <a:ext cx="3691890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50"/>
              </a:lnSpc>
              <a:spcAft>
                <a:spcPts val="450"/>
              </a:spcAft>
              <a:buNone/>
            </a:pPr>
            <a:r>
              <a:rPr lang="en-US" sz="1125" b="1" dirty="0">
                <a:solidFill>
                  <a:srgbClr val="1E40A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Mutation</a:t>
            </a:r>
            <a:endParaRPr lang="en-US" sz="1125" dirty="0"/>
          </a:p>
        </p:txBody>
      </p:sp>
      <p:sp>
        <p:nvSpPr>
          <p:cNvPr id="13" name="Text 10"/>
          <p:cNvSpPr/>
          <p:nvPr/>
        </p:nvSpPr>
        <p:spPr>
          <a:xfrm>
            <a:off x="742950" y="3754041"/>
            <a:ext cx="3691890" cy="1675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20"/>
              </a:lnSpc>
              <a:buNone/>
            </a:pPr>
            <a:r>
              <a:rPr lang="en-US" sz="825" dirty="0">
                <a:solidFill>
                  <a:srgbClr val="33415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Modifier automatiquement les ressources pour les rendre conformes</a:t>
            </a:r>
            <a:endParaRPr lang="en-US" sz="825" dirty="0"/>
          </a:p>
        </p:txBody>
      </p:sp>
      <p:sp>
        <p:nvSpPr>
          <p:cNvPr id="14" name="Text 11"/>
          <p:cNvSpPr/>
          <p:nvPr/>
        </p:nvSpPr>
        <p:spPr>
          <a:xfrm>
            <a:off x="571500" y="4150221"/>
            <a:ext cx="3924300" cy="662880"/>
          </a:xfrm>
          <a:prstGeom prst="roundRect">
            <a:avLst>
              <a:gd name="adj" fmla="val 11495"/>
            </a:avLst>
          </a:prstGeom>
          <a:solidFill>
            <a:srgbClr val="FFFFFF"/>
          </a:solidFill>
          <a:ln/>
          <a:effectLst>
            <a:outerShdw blurRad="76200" dist="19050" dir="5400000" algn="bl" rotWithShape="0">
              <a:srgbClr val="000000">
                <a:alpha val="10000"/>
              </a:srgbClr>
            </a:outerShdw>
          </a:effectLst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5" name="Shape 12"/>
          <p:cNvSpPr/>
          <p:nvPr/>
        </p:nvSpPr>
        <p:spPr>
          <a:xfrm>
            <a:off x="590550" y="4150221"/>
            <a:ext cx="0" cy="662880"/>
          </a:xfrm>
          <a:prstGeom prst="line">
            <a:avLst/>
          </a:prstGeom>
          <a:noFill/>
          <a:ln w="38100">
            <a:solidFill>
              <a:srgbClr val="15803D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16" name="Text 13"/>
          <p:cNvSpPr/>
          <p:nvPr/>
        </p:nvSpPr>
        <p:spPr>
          <a:xfrm>
            <a:off x="742950" y="4283571"/>
            <a:ext cx="3691890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50"/>
              </a:lnSpc>
              <a:spcAft>
                <a:spcPts val="450"/>
              </a:spcAft>
              <a:buNone/>
            </a:pPr>
            <a:r>
              <a:rPr lang="en-US" sz="1125" b="1" dirty="0">
                <a:solidFill>
                  <a:srgbClr val="1E40A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Génération</a:t>
            </a:r>
            <a:endParaRPr lang="en-US" sz="1125" dirty="0"/>
          </a:p>
        </p:txBody>
      </p:sp>
      <p:sp>
        <p:nvSpPr>
          <p:cNvPr id="17" name="Text 14"/>
          <p:cNvSpPr/>
          <p:nvPr/>
        </p:nvSpPr>
        <p:spPr>
          <a:xfrm>
            <a:off x="742950" y="4512171"/>
            <a:ext cx="3691890" cy="1675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20"/>
              </a:lnSpc>
              <a:buNone/>
            </a:pPr>
            <a:r>
              <a:rPr lang="en-US" sz="825" dirty="0">
                <a:solidFill>
                  <a:srgbClr val="33415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Créer automatiquement des ressources complémentaires (NetworkPolicies)</a:t>
            </a:r>
            <a:endParaRPr lang="en-US" sz="825" dirty="0"/>
          </a:p>
        </p:txBody>
      </p:sp>
      <p:sp>
        <p:nvSpPr>
          <p:cNvPr id="18" name="Text 15"/>
          <p:cNvSpPr/>
          <p:nvPr/>
        </p:nvSpPr>
        <p:spPr>
          <a:xfrm>
            <a:off x="4648200" y="1221432"/>
            <a:ext cx="3924300" cy="3782616"/>
          </a:xfrm>
          <a:prstGeom prst="roundRect">
            <a:avLst>
              <a:gd name="adj" fmla="val 2518"/>
            </a:avLst>
          </a:prstGeom>
          <a:solidFill>
            <a:srgbClr val="FFFFFF"/>
          </a:solidFill>
          <a:ln/>
          <a:effectLst>
            <a:outerShdw blurRad="76200" dist="19050" dir="5400000" algn="bl" rotWithShape="0">
              <a:srgbClr val="000000">
                <a:alpha val="10000"/>
              </a:srgbClr>
            </a:outerShdw>
          </a:effectLst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9" name="Text 16"/>
          <p:cNvSpPr/>
          <p:nvPr/>
        </p:nvSpPr>
        <p:spPr>
          <a:xfrm>
            <a:off x="4800600" y="1373832"/>
            <a:ext cx="3691890" cy="1827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40"/>
              </a:lnSpc>
              <a:spcAft>
                <a:spcPts val="750"/>
              </a:spcAft>
              <a:buNone/>
            </a:pPr>
            <a:r>
              <a:rPr lang="en-US" sz="1200" b="1" dirty="0">
                <a:solidFill>
                  <a:srgbClr val="0F172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Cas d'usage typiques</a:t>
            </a:r>
            <a:endParaRPr lang="en-US" sz="1200" dirty="0"/>
          </a:p>
        </p:txBody>
      </p:sp>
      <p:sp>
        <p:nvSpPr>
          <p:cNvPr id="20" name="Text 17"/>
          <p:cNvSpPr/>
          <p:nvPr/>
        </p:nvSpPr>
        <p:spPr>
          <a:xfrm>
            <a:off x="4800600" y="1651843"/>
            <a:ext cx="3619500" cy="563761"/>
          </a:xfrm>
          <a:prstGeom prst="roundRect">
            <a:avLst>
              <a:gd name="adj" fmla="val 10137"/>
            </a:avLst>
          </a:prstGeom>
          <a:solidFill>
            <a:srgbClr val="EFF6FF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1" name="Text 18"/>
          <p:cNvSpPr/>
          <p:nvPr/>
        </p:nvSpPr>
        <p:spPr>
          <a:xfrm>
            <a:off x="4895850" y="1747093"/>
            <a:ext cx="3497580" cy="1827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40"/>
              </a:lnSpc>
              <a:spcAft>
                <a:spcPts val="300"/>
              </a:spcAft>
              <a:buNone/>
            </a:pPr>
            <a:r>
              <a:rPr lang="en-US" sz="900" b="1" dirty="0">
                <a:solidFill>
                  <a:srgbClr val="1E40A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Sécurité des Pods</a:t>
            </a:r>
            <a:endParaRPr lang="en-US" sz="900" dirty="0"/>
          </a:p>
        </p:txBody>
      </p:sp>
      <p:sp>
        <p:nvSpPr>
          <p:cNvPr id="22" name="Text 19"/>
          <p:cNvSpPr/>
          <p:nvPr/>
        </p:nvSpPr>
        <p:spPr>
          <a:xfrm>
            <a:off x="4895850" y="1967954"/>
            <a:ext cx="349758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750" dirty="0">
                <a:solidFill>
                  <a:srgbClr val="33415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Interdire les conteneurs privileged, root, hostPath</a:t>
            </a:r>
            <a:endParaRPr lang="en-US" sz="750" dirty="0"/>
          </a:p>
        </p:txBody>
      </p:sp>
      <p:sp>
        <p:nvSpPr>
          <p:cNvPr id="23" name="Text 20"/>
          <p:cNvSpPr/>
          <p:nvPr/>
        </p:nvSpPr>
        <p:spPr>
          <a:xfrm>
            <a:off x="4800600" y="2291804"/>
            <a:ext cx="3619500" cy="563761"/>
          </a:xfrm>
          <a:prstGeom prst="roundRect">
            <a:avLst>
              <a:gd name="adj" fmla="val 10137"/>
            </a:avLst>
          </a:prstGeom>
          <a:solidFill>
            <a:srgbClr val="EFF6FF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4" name="Text 21"/>
          <p:cNvSpPr/>
          <p:nvPr/>
        </p:nvSpPr>
        <p:spPr>
          <a:xfrm>
            <a:off x="4895850" y="2387054"/>
            <a:ext cx="3497580" cy="1827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40"/>
              </a:lnSpc>
              <a:spcAft>
                <a:spcPts val="300"/>
              </a:spcAft>
              <a:buNone/>
            </a:pPr>
            <a:r>
              <a:rPr lang="en-US" sz="900" b="1" dirty="0">
                <a:solidFill>
                  <a:srgbClr val="1E40A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Image Security</a:t>
            </a:r>
            <a:endParaRPr lang="en-US" sz="900" dirty="0"/>
          </a:p>
        </p:txBody>
      </p:sp>
      <p:sp>
        <p:nvSpPr>
          <p:cNvPr id="25" name="Text 22"/>
          <p:cNvSpPr/>
          <p:nvPr/>
        </p:nvSpPr>
        <p:spPr>
          <a:xfrm>
            <a:off x="4895850" y="2607915"/>
            <a:ext cx="349758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750" dirty="0">
                <a:solidFill>
                  <a:srgbClr val="33415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Forcer l'utilisation d'images signées et scannées</a:t>
            </a:r>
            <a:endParaRPr lang="en-US" sz="750" dirty="0"/>
          </a:p>
        </p:txBody>
      </p:sp>
      <p:sp>
        <p:nvSpPr>
          <p:cNvPr id="26" name="Text 23"/>
          <p:cNvSpPr/>
          <p:nvPr/>
        </p:nvSpPr>
        <p:spPr>
          <a:xfrm>
            <a:off x="4800600" y="2931765"/>
            <a:ext cx="3619500" cy="563761"/>
          </a:xfrm>
          <a:prstGeom prst="roundRect">
            <a:avLst>
              <a:gd name="adj" fmla="val 10137"/>
            </a:avLst>
          </a:prstGeom>
          <a:solidFill>
            <a:srgbClr val="EFF6FF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7" name="Text 24"/>
          <p:cNvSpPr/>
          <p:nvPr/>
        </p:nvSpPr>
        <p:spPr>
          <a:xfrm>
            <a:off x="4895850" y="3027015"/>
            <a:ext cx="3497580" cy="1827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40"/>
              </a:lnSpc>
              <a:spcAft>
                <a:spcPts val="300"/>
              </a:spcAft>
              <a:buNone/>
            </a:pPr>
            <a:r>
              <a:rPr lang="en-US" sz="900" b="1" dirty="0">
                <a:solidFill>
                  <a:srgbClr val="1E40A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Resource Limits</a:t>
            </a:r>
            <a:endParaRPr lang="en-US" sz="900" dirty="0"/>
          </a:p>
        </p:txBody>
      </p:sp>
      <p:sp>
        <p:nvSpPr>
          <p:cNvPr id="28" name="Text 25"/>
          <p:cNvSpPr/>
          <p:nvPr/>
        </p:nvSpPr>
        <p:spPr>
          <a:xfrm>
            <a:off x="4895850" y="3247876"/>
            <a:ext cx="349758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750" dirty="0">
                <a:solidFill>
                  <a:srgbClr val="33415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Imposer des limites CPU/Memory sur tous les Pods</a:t>
            </a:r>
            <a:endParaRPr lang="en-US" sz="750" dirty="0"/>
          </a:p>
        </p:txBody>
      </p:sp>
      <p:sp>
        <p:nvSpPr>
          <p:cNvPr id="29" name="Text 26"/>
          <p:cNvSpPr/>
          <p:nvPr/>
        </p:nvSpPr>
        <p:spPr>
          <a:xfrm>
            <a:off x="4800600" y="3571726"/>
            <a:ext cx="3619500" cy="563761"/>
          </a:xfrm>
          <a:prstGeom prst="roundRect">
            <a:avLst>
              <a:gd name="adj" fmla="val 10137"/>
            </a:avLst>
          </a:prstGeom>
          <a:solidFill>
            <a:srgbClr val="EFF6FF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30" name="Text 27"/>
          <p:cNvSpPr/>
          <p:nvPr/>
        </p:nvSpPr>
        <p:spPr>
          <a:xfrm>
            <a:off x="4895850" y="3666976"/>
            <a:ext cx="3497580" cy="1827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40"/>
              </a:lnSpc>
              <a:spcAft>
                <a:spcPts val="300"/>
              </a:spcAft>
              <a:buNone/>
            </a:pPr>
            <a:r>
              <a:rPr lang="en-US" sz="900" b="1" dirty="0">
                <a:solidFill>
                  <a:srgbClr val="1E40A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Network Policies</a:t>
            </a:r>
            <a:endParaRPr lang="en-US" sz="900" dirty="0"/>
          </a:p>
        </p:txBody>
      </p:sp>
      <p:sp>
        <p:nvSpPr>
          <p:cNvPr id="31" name="Text 28"/>
          <p:cNvSpPr/>
          <p:nvPr/>
        </p:nvSpPr>
        <p:spPr>
          <a:xfrm>
            <a:off x="4895850" y="3887837"/>
            <a:ext cx="349758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750" dirty="0">
                <a:solidFill>
                  <a:srgbClr val="33415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Générer automatiquement les NetworkPolicies</a:t>
            </a:r>
            <a:endParaRPr lang="en-US" sz="750" dirty="0"/>
          </a:p>
        </p:txBody>
      </p:sp>
      <p:sp>
        <p:nvSpPr>
          <p:cNvPr id="32" name="Text 29"/>
          <p:cNvSpPr/>
          <p:nvPr/>
        </p:nvSpPr>
        <p:spPr>
          <a:xfrm>
            <a:off x="4800600" y="4211687"/>
            <a:ext cx="3619500" cy="563761"/>
          </a:xfrm>
          <a:prstGeom prst="roundRect">
            <a:avLst>
              <a:gd name="adj" fmla="val 10137"/>
            </a:avLst>
          </a:prstGeom>
          <a:solidFill>
            <a:srgbClr val="EFF6FF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33" name="Text 30"/>
          <p:cNvSpPr/>
          <p:nvPr/>
        </p:nvSpPr>
        <p:spPr>
          <a:xfrm>
            <a:off x="4895850" y="4306937"/>
            <a:ext cx="3497580" cy="1827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40"/>
              </a:lnSpc>
              <a:spcAft>
                <a:spcPts val="300"/>
              </a:spcAft>
              <a:buNone/>
            </a:pPr>
            <a:r>
              <a:rPr lang="en-US" sz="900" b="1" dirty="0">
                <a:solidFill>
                  <a:srgbClr val="1E40A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Compliance</a:t>
            </a:r>
            <a:endParaRPr lang="en-US" sz="900" dirty="0"/>
          </a:p>
        </p:txBody>
      </p:sp>
      <p:sp>
        <p:nvSpPr>
          <p:cNvPr id="34" name="Text 31"/>
          <p:cNvSpPr/>
          <p:nvPr/>
        </p:nvSpPr>
        <p:spPr>
          <a:xfrm>
            <a:off x="4895850" y="4527798"/>
            <a:ext cx="349758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750" dirty="0">
                <a:solidFill>
                  <a:srgbClr val="33415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Conformité CIS, NSA, NIST benchmarks</a:t>
            </a:r>
            <a:endParaRPr lang="en-US" sz="750" dirty="0"/>
          </a:p>
        </p:txBody>
      </p:sp>
      <p:sp>
        <p:nvSpPr>
          <p:cNvPr id="35" name="Text 32"/>
          <p:cNvSpPr/>
          <p:nvPr/>
        </p:nvSpPr>
        <p:spPr>
          <a:xfrm>
            <a:off x="381000" y="4686300"/>
            <a:ext cx="854964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00"/>
              </a:lnSpc>
              <a:spcAft>
                <a:spcPts val="900"/>
              </a:spcAft>
              <a:buNone/>
            </a:pPr>
            <a:r>
              <a:rPr lang="en-US" sz="750" dirty="0">
                <a:solidFill>
                  <a:srgbClr val="47556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Kyverno: Admission controller puissant et simple à utiliser pour sécuriser Kubernetes</a:t>
            </a:r>
            <a:endParaRPr lang="en-US" sz="75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90500" y="602010"/>
            <a:ext cx="6285929" cy="548580"/>
          </a:xfrm>
          <a:prstGeom prst="rect">
            <a:avLst/>
          </a:prstGeom>
          <a:noFill/>
          <a:ln/>
        </p:spPr>
        <p:txBody>
          <a:bodyPr wrap="square" lIns="190500" tIns="0" rIns="0" bIns="0" rtlCol="0" anchor="t"/>
          <a:lstStyle/>
          <a:p>
            <a:pPr marL="0" indent="0" algn="l">
              <a:lnSpc>
                <a:spcPts val="4320"/>
              </a:lnSpc>
              <a:buNone/>
            </a:pPr>
            <a:r>
              <a:rPr lang="en-US" sz="3600" b="1" dirty="0">
                <a:solidFill>
                  <a:srgbClr val="15803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Exemple de Policy Kyverno</a:t>
            </a:r>
            <a:endParaRPr lang="en-US" sz="3600" dirty="0"/>
          </a:p>
        </p:txBody>
      </p:sp>
      <p:sp>
        <p:nvSpPr>
          <p:cNvPr id="3" name="Text 1"/>
          <p:cNvSpPr/>
          <p:nvPr/>
        </p:nvSpPr>
        <p:spPr>
          <a:xfrm>
            <a:off x="571500" y="1493490"/>
            <a:ext cx="4419600" cy="3238500"/>
          </a:xfrm>
          <a:prstGeom prst="roundRect">
            <a:avLst>
              <a:gd name="adj" fmla="val 2941"/>
            </a:avLst>
          </a:prstGeom>
          <a:solidFill>
            <a:srgbClr val="0F172A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Text 2"/>
          <p:cNvSpPr/>
          <p:nvPr/>
        </p:nvSpPr>
        <p:spPr>
          <a:xfrm>
            <a:off x="742950" y="1664940"/>
            <a:ext cx="4076700" cy="335161"/>
          </a:xfrm>
          <a:prstGeom prst="roundRect">
            <a:avLst>
              <a:gd name="adj" fmla="val 17052"/>
            </a:avLst>
          </a:prstGeom>
          <a:solidFill>
            <a:srgbClr val="15803D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5" name="Text 3"/>
          <p:cNvSpPr/>
          <p:nvPr/>
        </p:nvSpPr>
        <p:spPr>
          <a:xfrm>
            <a:off x="857250" y="1741140"/>
            <a:ext cx="3925062" cy="1827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40"/>
              </a:lnSpc>
              <a:buNone/>
            </a:pPr>
            <a:r>
              <a:rPr lang="en-US" sz="9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disallow-privileged-containers.yaml</a:t>
            </a:r>
            <a:endParaRPr lang="en-US" sz="900" dirty="0"/>
          </a:p>
        </p:txBody>
      </p:sp>
      <p:sp>
        <p:nvSpPr>
          <p:cNvPr id="6" name="Text 4"/>
          <p:cNvSpPr/>
          <p:nvPr/>
        </p:nvSpPr>
        <p:spPr>
          <a:xfrm>
            <a:off x="5143500" y="1630859"/>
            <a:ext cx="3429000" cy="866775"/>
          </a:xfrm>
          <a:prstGeom prst="roundRect">
            <a:avLst>
              <a:gd name="adj" fmla="val 10989"/>
            </a:avLst>
          </a:prstGeom>
          <a:solidFill>
            <a:srgbClr val="FFFFFF"/>
          </a:solidFill>
          <a:ln/>
          <a:effectLst>
            <a:outerShdw blurRad="76200" dist="19050" dir="5400000" algn="bl" rotWithShape="0">
              <a:srgbClr val="000000">
                <a:alpha val="10000"/>
              </a:srgbClr>
            </a:outerShdw>
          </a:effectLst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7" name="Text 5"/>
          <p:cNvSpPr/>
          <p:nvPr/>
        </p:nvSpPr>
        <p:spPr>
          <a:xfrm>
            <a:off x="5276850" y="1764209"/>
            <a:ext cx="3225546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50"/>
              </a:lnSpc>
              <a:spcAft>
                <a:spcPts val="600"/>
              </a:spcAft>
              <a:buNone/>
            </a:pPr>
            <a:r>
              <a:rPr lang="en-US" sz="1125" b="1" dirty="0">
                <a:solidFill>
                  <a:srgbClr val="0F172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Cette policy</a:t>
            </a:r>
            <a:endParaRPr lang="en-US" sz="1125" dirty="0"/>
          </a:p>
        </p:txBody>
      </p:sp>
      <p:sp>
        <p:nvSpPr>
          <p:cNvPr id="8" name="Text 6"/>
          <p:cNvSpPr/>
          <p:nvPr/>
        </p:nvSpPr>
        <p:spPr>
          <a:xfrm>
            <a:off x="5276850" y="2011859"/>
            <a:ext cx="3225546" cy="3143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38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825" dirty="0">
                <a:solidFill>
                  <a:srgbClr val="33415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Empêche le déploiement de conteneurs en mode privileged, une pratique dangereuse qui donne un accès root complet au host.</a:t>
            </a:r>
            <a:endParaRPr lang="en-US" sz="825" dirty="0"/>
          </a:p>
        </p:txBody>
      </p:sp>
      <p:pic>
        <p:nvPicPr>
          <p:cNvPr id="9" name="Image 0" descr="/tmp/rasterized-gradient-2920d3b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3500" y="2592884"/>
            <a:ext cx="3429000" cy="1060847"/>
          </a:xfrm>
          <a:prstGeom prst="rect">
            <a:avLst/>
          </a:prstGeom>
        </p:spPr>
      </p:pic>
      <p:sp>
        <p:nvSpPr>
          <p:cNvPr id="10" name="Text 7"/>
          <p:cNvSpPr/>
          <p:nvPr/>
        </p:nvSpPr>
        <p:spPr>
          <a:xfrm>
            <a:off x="5276850" y="2726234"/>
            <a:ext cx="3225546" cy="1485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70"/>
              </a:lnSpc>
              <a:spcAft>
                <a:spcPts val="450"/>
              </a:spcAft>
              <a:buNone/>
            </a:pPr>
            <a:r>
              <a:rPr lang="en-US" sz="975" b="1" dirty="0">
                <a:solidFill>
                  <a:srgbClr val="065F4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Avantages</a:t>
            </a:r>
            <a:endParaRPr lang="en-US" sz="975" dirty="0"/>
          </a:p>
        </p:txBody>
      </p:sp>
      <p:sp>
        <p:nvSpPr>
          <p:cNvPr id="11" name="Text 8"/>
          <p:cNvSpPr/>
          <p:nvPr/>
        </p:nvSpPr>
        <p:spPr>
          <a:xfrm>
            <a:off x="5276850" y="2931914"/>
            <a:ext cx="3225546" cy="1675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20"/>
              </a:lnSpc>
              <a:spcBef>
                <a:spcPts val="225"/>
              </a:spcBef>
              <a:spcAft>
                <a:spcPts val="225"/>
              </a:spcAft>
              <a:buNone/>
            </a:pPr>
            <a:r>
              <a:rPr lang="en-US" sz="825" dirty="0">
                <a:solidFill>
                  <a:srgbClr val="064E3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Bloque automatiquement</a:t>
            </a:r>
            <a:endParaRPr lang="en-US" sz="825" dirty="0"/>
          </a:p>
        </p:txBody>
      </p:sp>
      <p:sp>
        <p:nvSpPr>
          <p:cNvPr id="12" name="Text 9"/>
          <p:cNvSpPr/>
          <p:nvPr/>
        </p:nvSpPr>
        <p:spPr>
          <a:xfrm>
            <a:off x="5276850" y="3128070"/>
            <a:ext cx="3225546" cy="1675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20"/>
              </a:lnSpc>
              <a:spcBef>
                <a:spcPts val="225"/>
              </a:spcBef>
              <a:spcAft>
                <a:spcPts val="225"/>
              </a:spcAft>
              <a:buNone/>
            </a:pPr>
            <a:r>
              <a:rPr lang="en-US" sz="825" dirty="0">
                <a:solidFill>
                  <a:srgbClr val="064E3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Pas de config manuelle</a:t>
            </a:r>
            <a:endParaRPr lang="en-US" sz="825" dirty="0"/>
          </a:p>
        </p:txBody>
      </p:sp>
      <p:sp>
        <p:nvSpPr>
          <p:cNvPr id="13" name="Text 10"/>
          <p:cNvSpPr/>
          <p:nvPr/>
        </p:nvSpPr>
        <p:spPr>
          <a:xfrm>
            <a:off x="5276850" y="3324225"/>
            <a:ext cx="3225546" cy="1675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20"/>
              </a:lnSpc>
              <a:spcBef>
                <a:spcPts val="225"/>
              </a:spcBef>
              <a:spcAft>
                <a:spcPts val="225"/>
              </a:spcAft>
              <a:buNone/>
            </a:pPr>
            <a:r>
              <a:rPr lang="en-US" sz="825" dirty="0">
                <a:solidFill>
                  <a:srgbClr val="064E3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Audit trail complet</a:t>
            </a:r>
            <a:endParaRPr lang="en-US" sz="825" dirty="0"/>
          </a:p>
        </p:txBody>
      </p:sp>
      <p:sp>
        <p:nvSpPr>
          <p:cNvPr id="14" name="Text 11"/>
          <p:cNvSpPr/>
          <p:nvPr/>
        </p:nvSpPr>
        <p:spPr>
          <a:xfrm>
            <a:off x="5143500" y="3748980"/>
            <a:ext cx="3429000" cy="845641"/>
          </a:xfrm>
          <a:prstGeom prst="roundRect">
            <a:avLst>
              <a:gd name="adj" fmla="val 11264"/>
            </a:avLst>
          </a:prstGeom>
          <a:solidFill>
            <a:srgbClr val="FFFFFF"/>
          </a:solidFill>
          <a:ln/>
          <a:effectLst>
            <a:outerShdw blurRad="76200" dist="19050" dir="5400000" algn="bl" rotWithShape="0">
              <a:srgbClr val="000000">
                <a:alpha val="10000"/>
              </a:srgbClr>
            </a:outerShdw>
          </a:effectLst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5" name="Text 12"/>
          <p:cNvSpPr/>
          <p:nvPr/>
        </p:nvSpPr>
        <p:spPr>
          <a:xfrm>
            <a:off x="5257800" y="3863280"/>
            <a:ext cx="3264408" cy="1485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70"/>
              </a:lnSpc>
              <a:spcAft>
                <a:spcPts val="450"/>
              </a:spcAft>
              <a:buNone/>
            </a:pPr>
            <a:r>
              <a:rPr lang="en-US" sz="975" b="1" dirty="0">
                <a:solidFill>
                  <a:srgbClr val="0F172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Actions</a:t>
            </a:r>
            <a:endParaRPr lang="en-US" sz="975" dirty="0"/>
          </a:p>
        </p:txBody>
      </p:sp>
      <p:sp>
        <p:nvSpPr>
          <p:cNvPr id="16" name="Text 13"/>
          <p:cNvSpPr/>
          <p:nvPr/>
        </p:nvSpPr>
        <p:spPr>
          <a:xfrm>
            <a:off x="5257800" y="4068961"/>
            <a:ext cx="3264408" cy="1675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2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825" b="1" dirty="0">
                <a:solidFill>
                  <a:srgbClr val="1E40A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Enforce: Rejette la création</a:t>
            </a:r>
            <a:endParaRPr lang="en-US" sz="825" dirty="0"/>
          </a:p>
        </p:txBody>
      </p:sp>
      <p:sp>
        <p:nvSpPr>
          <p:cNvPr id="17" name="Text 14"/>
          <p:cNvSpPr/>
          <p:nvPr/>
        </p:nvSpPr>
        <p:spPr>
          <a:xfrm>
            <a:off x="5257800" y="4274641"/>
            <a:ext cx="3264408" cy="1675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2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825" b="1" dirty="0">
                <a:solidFill>
                  <a:srgbClr val="92400E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Audit: Log uniquement</a:t>
            </a:r>
            <a:endParaRPr lang="en-US" sz="825" dirty="0"/>
          </a:p>
        </p:txBody>
      </p:sp>
      <p:sp>
        <p:nvSpPr>
          <p:cNvPr id="18" name="Text 15"/>
          <p:cNvSpPr/>
          <p:nvPr/>
        </p:nvSpPr>
        <p:spPr>
          <a:xfrm>
            <a:off x="381000" y="4686300"/>
            <a:ext cx="854964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00"/>
              </a:lnSpc>
              <a:spcAft>
                <a:spcPts val="900"/>
              </a:spcAft>
              <a:buNone/>
            </a:pPr>
            <a:r>
              <a:rPr lang="en-US" sz="750" dirty="0">
                <a:solidFill>
                  <a:srgbClr val="47556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Policies Kyverno: Simples, déclaratives et puissantes</a:t>
            </a:r>
            <a:endParaRPr lang="en-US" sz="75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90500" y="883146"/>
            <a:ext cx="5975033" cy="548580"/>
          </a:xfrm>
          <a:prstGeom prst="rect">
            <a:avLst/>
          </a:prstGeom>
          <a:noFill/>
          <a:ln/>
        </p:spPr>
        <p:txBody>
          <a:bodyPr wrap="square" lIns="190500" tIns="0" rIns="0" bIns="0" rtlCol="0" anchor="t"/>
          <a:lstStyle/>
          <a:p>
            <a:pPr marL="0" indent="0" algn="l">
              <a:lnSpc>
                <a:spcPts val="4320"/>
              </a:lnSpc>
              <a:buNone/>
            </a:pPr>
            <a:r>
              <a:rPr lang="en-US" sz="3600" b="1" dirty="0">
                <a:solidFill>
                  <a:srgbClr val="6D28D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Observabilité avec Coroot</a:t>
            </a:r>
            <a:endParaRPr lang="en-US" sz="3600" dirty="0"/>
          </a:p>
        </p:txBody>
      </p:sp>
      <p:pic>
        <p:nvPicPr>
          <p:cNvPr id="3" name="Image 0" descr="/tmp/rasterized-gradient-88af5454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1774627"/>
            <a:ext cx="3924300" cy="84772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04850" y="1907977"/>
            <a:ext cx="1875091" cy="2116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67"/>
              </a:lnSpc>
              <a:spcAft>
                <a:spcPts val="600"/>
              </a:spcAft>
              <a:buNone/>
            </a:pPr>
            <a:r>
              <a:rPr lang="en-US" sz="15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Coroot</a:t>
            </a:r>
            <a:endParaRPr lang="en-US" sz="1500" dirty="0"/>
          </a:p>
        </p:txBody>
      </p:sp>
      <p:sp>
        <p:nvSpPr>
          <p:cNvPr id="5" name="Text 2"/>
          <p:cNvSpPr/>
          <p:nvPr/>
        </p:nvSpPr>
        <p:spPr>
          <a:xfrm>
            <a:off x="704850" y="2195810"/>
            <a:ext cx="3730752" cy="2931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5"/>
              </a:lnSpc>
              <a:buNone/>
            </a:pPr>
            <a:r>
              <a:rPr lang="en-US" sz="825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Outil open-source d'APM et d'observabilité, alternative à DataDog et NewRelic. Alimenté par eBPF pour des insights rapides sur Kubernetes.</a:t>
            </a:r>
            <a:endParaRPr lang="en-US" sz="825" dirty="0"/>
          </a:p>
        </p:txBody>
      </p:sp>
      <p:sp>
        <p:nvSpPr>
          <p:cNvPr id="6" name="Text 3"/>
          <p:cNvSpPr/>
          <p:nvPr/>
        </p:nvSpPr>
        <p:spPr>
          <a:xfrm>
            <a:off x="571500" y="2717602"/>
            <a:ext cx="3924300" cy="1828502"/>
          </a:xfrm>
          <a:prstGeom prst="roundRect">
            <a:avLst>
              <a:gd name="adj" fmla="val 5209"/>
            </a:avLst>
          </a:prstGeom>
          <a:solidFill>
            <a:srgbClr val="FFFFFF"/>
          </a:solidFill>
          <a:ln/>
          <a:effectLst>
            <a:outerShdw blurRad="76200" dist="19050" dir="5400000" algn="bl" rotWithShape="0">
              <a:srgbClr val="000000">
                <a:alpha val="10000"/>
              </a:srgbClr>
            </a:outerShdw>
          </a:effectLst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7" name="Text 4"/>
          <p:cNvSpPr/>
          <p:nvPr/>
        </p:nvSpPr>
        <p:spPr>
          <a:xfrm>
            <a:off x="685800" y="2831902"/>
            <a:ext cx="3769614" cy="159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60"/>
              </a:lnSpc>
              <a:spcAft>
                <a:spcPts val="450"/>
              </a:spcAft>
              <a:buNone/>
            </a:pPr>
            <a:r>
              <a:rPr lang="en-US" sz="1050" b="1" dirty="0">
                <a:solidFill>
                  <a:srgbClr val="15803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Avantages clés</a:t>
            </a:r>
            <a:endParaRPr lang="en-US" sz="1050" dirty="0"/>
          </a:p>
        </p:txBody>
      </p:sp>
      <p:sp>
        <p:nvSpPr>
          <p:cNvPr id="8" name="Text 5"/>
          <p:cNvSpPr/>
          <p:nvPr/>
        </p:nvSpPr>
        <p:spPr>
          <a:xfrm>
            <a:off x="685800" y="3049042"/>
            <a:ext cx="3695700" cy="422821"/>
          </a:xfrm>
          <a:prstGeom prst="roundRect">
            <a:avLst>
              <a:gd name="adj" fmla="val 13516"/>
            </a:avLst>
          </a:prstGeom>
          <a:solidFill>
            <a:srgbClr val="EFF6FF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9" name="Text 6"/>
          <p:cNvSpPr/>
          <p:nvPr/>
        </p:nvSpPr>
        <p:spPr>
          <a:xfrm>
            <a:off x="742950" y="3106192"/>
            <a:ext cx="3653028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00"/>
              </a:lnSpc>
              <a:spcAft>
                <a:spcPts val="150"/>
              </a:spcAft>
              <a:buNone/>
            </a:pPr>
            <a:r>
              <a:rPr lang="en-US" sz="750" b="1" dirty="0">
                <a:solidFill>
                  <a:srgbClr val="1E40A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Zero-code instrumentation</a:t>
            </a:r>
            <a:endParaRPr lang="en-US" sz="750" dirty="0"/>
          </a:p>
        </p:txBody>
      </p:sp>
      <p:sp>
        <p:nvSpPr>
          <p:cNvPr id="10" name="Text 7"/>
          <p:cNvSpPr/>
          <p:nvPr/>
        </p:nvSpPr>
        <p:spPr>
          <a:xfrm>
            <a:off x="742950" y="3277642"/>
            <a:ext cx="3653028" cy="1370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80"/>
              </a:lnSpc>
              <a:buNone/>
            </a:pPr>
            <a:r>
              <a:rPr lang="en-US" sz="675" dirty="0">
                <a:solidFill>
                  <a:srgbClr val="33415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Pas besoin de modifier le code avec eBPF</a:t>
            </a:r>
            <a:endParaRPr lang="en-US" sz="675" dirty="0"/>
          </a:p>
        </p:txBody>
      </p:sp>
      <p:sp>
        <p:nvSpPr>
          <p:cNvPr id="11" name="Text 8"/>
          <p:cNvSpPr/>
          <p:nvPr/>
        </p:nvSpPr>
        <p:spPr>
          <a:xfrm>
            <a:off x="685800" y="3509963"/>
            <a:ext cx="3695700" cy="422821"/>
          </a:xfrm>
          <a:prstGeom prst="roundRect">
            <a:avLst>
              <a:gd name="adj" fmla="val 13516"/>
            </a:avLst>
          </a:prstGeom>
          <a:solidFill>
            <a:srgbClr val="EFF6FF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2" name="Text 9"/>
          <p:cNvSpPr/>
          <p:nvPr/>
        </p:nvSpPr>
        <p:spPr>
          <a:xfrm>
            <a:off x="742950" y="3567113"/>
            <a:ext cx="3653028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00"/>
              </a:lnSpc>
              <a:spcAft>
                <a:spcPts val="150"/>
              </a:spcAft>
              <a:buNone/>
            </a:pPr>
            <a:r>
              <a:rPr lang="en-US" sz="750" b="1" dirty="0">
                <a:solidFill>
                  <a:srgbClr val="1E40A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Découverte automatique</a:t>
            </a:r>
            <a:endParaRPr lang="en-US" sz="750" dirty="0"/>
          </a:p>
        </p:txBody>
      </p:sp>
      <p:sp>
        <p:nvSpPr>
          <p:cNvPr id="13" name="Text 10"/>
          <p:cNvSpPr/>
          <p:nvPr/>
        </p:nvSpPr>
        <p:spPr>
          <a:xfrm>
            <a:off x="742950" y="3738563"/>
            <a:ext cx="3653028" cy="1370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80"/>
              </a:lnSpc>
              <a:buNone/>
            </a:pPr>
            <a:r>
              <a:rPr lang="en-US" sz="675" dirty="0">
                <a:solidFill>
                  <a:srgbClr val="33415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Logs et services détectés automatiquement</a:t>
            </a:r>
            <a:endParaRPr lang="en-US" sz="675" dirty="0"/>
          </a:p>
        </p:txBody>
      </p:sp>
      <p:sp>
        <p:nvSpPr>
          <p:cNvPr id="14" name="Text 11"/>
          <p:cNvSpPr/>
          <p:nvPr/>
        </p:nvSpPr>
        <p:spPr>
          <a:xfrm>
            <a:off x="685800" y="3970883"/>
            <a:ext cx="3695700" cy="422821"/>
          </a:xfrm>
          <a:prstGeom prst="roundRect">
            <a:avLst>
              <a:gd name="adj" fmla="val 13516"/>
            </a:avLst>
          </a:prstGeom>
          <a:solidFill>
            <a:srgbClr val="EFF6FF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5" name="Text 12"/>
          <p:cNvSpPr/>
          <p:nvPr/>
        </p:nvSpPr>
        <p:spPr>
          <a:xfrm>
            <a:off x="742950" y="4028033"/>
            <a:ext cx="3653028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00"/>
              </a:lnSpc>
              <a:spcAft>
                <a:spcPts val="150"/>
              </a:spcAft>
              <a:buNone/>
            </a:pPr>
            <a:r>
              <a:rPr lang="en-US" sz="750" b="1" dirty="0">
                <a:solidFill>
                  <a:srgbClr val="1E40A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Analyse des dépendances</a:t>
            </a:r>
            <a:endParaRPr lang="en-US" sz="750" dirty="0"/>
          </a:p>
        </p:txBody>
      </p:sp>
      <p:sp>
        <p:nvSpPr>
          <p:cNvPr id="16" name="Text 13"/>
          <p:cNvSpPr/>
          <p:nvPr/>
        </p:nvSpPr>
        <p:spPr>
          <a:xfrm>
            <a:off x="742950" y="4199483"/>
            <a:ext cx="3653028" cy="1370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80"/>
              </a:lnSpc>
              <a:buNone/>
            </a:pPr>
            <a:r>
              <a:rPr lang="en-US" sz="675" dirty="0">
                <a:solidFill>
                  <a:srgbClr val="33415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Identification des goulots dans systèmes distribués</a:t>
            </a:r>
            <a:endParaRPr lang="en-US" sz="675" dirty="0"/>
          </a:p>
        </p:txBody>
      </p:sp>
      <p:sp>
        <p:nvSpPr>
          <p:cNvPr id="17" name="Text 14"/>
          <p:cNvSpPr/>
          <p:nvPr/>
        </p:nvSpPr>
        <p:spPr>
          <a:xfrm>
            <a:off x="4648200" y="1852612"/>
            <a:ext cx="3924300" cy="1531590"/>
          </a:xfrm>
          <a:prstGeom prst="roundRect">
            <a:avLst>
              <a:gd name="adj" fmla="val 6219"/>
            </a:avLst>
          </a:prstGeom>
          <a:solidFill>
            <a:srgbClr val="FFFFFF"/>
          </a:solidFill>
          <a:ln/>
          <a:effectLst>
            <a:outerShdw blurRad="76200" dist="19050" dir="5400000" algn="bl" rotWithShape="0">
              <a:srgbClr val="000000">
                <a:alpha val="10000"/>
              </a:srgbClr>
            </a:outerShdw>
          </a:effectLst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8" name="Text 15"/>
          <p:cNvSpPr/>
          <p:nvPr/>
        </p:nvSpPr>
        <p:spPr>
          <a:xfrm>
            <a:off x="4762500" y="1966912"/>
            <a:ext cx="3769614" cy="159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60"/>
              </a:lnSpc>
              <a:spcAft>
                <a:spcPts val="450"/>
              </a:spcAft>
              <a:buNone/>
            </a:pPr>
            <a:r>
              <a:rPr lang="en-US" sz="1050" b="1" dirty="0">
                <a:solidFill>
                  <a:srgbClr val="16A34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Fonctionnalités</a:t>
            </a:r>
            <a:endParaRPr lang="en-US" sz="1050" dirty="0"/>
          </a:p>
        </p:txBody>
      </p:sp>
      <p:sp>
        <p:nvSpPr>
          <p:cNvPr id="19" name="Text 16"/>
          <p:cNvSpPr/>
          <p:nvPr/>
        </p:nvSpPr>
        <p:spPr>
          <a:xfrm>
            <a:off x="4762500" y="2184053"/>
            <a:ext cx="3769614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00"/>
              </a:lnSpc>
              <a:spcBef>
                <a:spcPts val="225"/>
              </a:spcBef>
              <a:spcAft>
                <a:spcPts val="225"/>
              </a:spcAft>
              <a:buNone/>
            </a:pPr>
            <a:r>
              <a:rPr lang="en-US" sz="750" dirty="0">
                <a:solidFill>
                  <a:srgbClr val="33415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✅ Résumé de l'état de santé des applications</a:t>
            </a:r>
            <a:endParaRPr lang="en-US" sz="750" dirty="0"/>
          </a:p>
        </p:txBody>
      </p:sp>
      <p:sp>
        <p:nvSpPr>
          <p:cNvPr id="20" name="Text 17"/>
          <p:cNvSpPr/>
          <p:nvPr/>
        </p:nvSpPr>
        <p:spPr>
          <a:xfrm>
            <a:off x="4762500" y="2365028"/>
            <a:ext cx="3769614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00"/>
              </a:lnSpc>
              <a:spcBef>
                <a:spcPts val="225"/>
              </a:spcBef>
              <a:spcAft>
                <a:spcPts val="225"/>
              </a:spcAft>
              <a:buNone/>
            </a:pPr>
            <a:r>
              <a:rPr lang="en-US" sz="750" dirty="0">
                <a:solidFill>
                  <a:srgbClr val="33415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🔍 Traçage distribué</a:t>
            </a:r>
            <a:endParaRPr lang="en-US" sz="750" dirty="0"/>
          </a:p>
        </p:txBody>
      </p:sp>
      <p:sp>
        <p:nvSpPr>
          <p:cNvPr id="21" name="Text 18"/>
          <p:cNvSpPr/>
          <p:nvPr/>
        </p:nvSpPr>
        <p:spPr>
          <a:xfrm>
            <a:off x="4762500" y="2546003"/>
            <a:ext cx="3769614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00"/>
              </a:lnSpc>
              <a:spcBef>
                <a:spcPts val="225"/>
              </a:spcBef>
              <a:spcAft>
                <a:spcPts val="225"/>
              </a:spcAft>
              <a:buNone/>
            </a:pPr>
            <a:r>
              <a:rPr lang="en-US" sz="750" dirty="0">
                <a:solidFill>
                  <a:srgbClr val="33415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📋 Log Monitoring</a:t>
            </a:r>
            <a:endParaRPr lang="en-US" sz="750" dirty="0"/>
          </a:p>
        </p:txBody>
      </p:sp>
      <p:sp>
        <p:nvSpPr>
          <p:cNvPr id="22" name="Text 19"/>
          <p:cNvSpPr/>
          <p:nvPr/>
        </p:nvSpPr>
        <p:spPr>
          <a:xfrm>
            <a:off x="4762500" y="2726978"/>
            <a:ext cx="3769614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00"/>
              </a:lnSpc>
              <a:spcBef>
                <a:spcPts val="225"/>
              </a:spcBef>
              <a:spcAft>
                <a:spcPts val="225"/>
              </a:spcAft>
              <a:buNone/>
            </a:pPr>
            <a:r>
              <a:rPr lang="en-US" sz="750" dirty="0">
                <a:solidFill>
                  <a:srgbClr val="33415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📊 Profiling continu</a:t>
            </a:r>
            <a:endParaRPr lang="en-US" sz="750" dirty="0"/>
          </a:p>
        </p:txBody>
      </p:sp>
      <p:sp>
        <p:nvSpPr>
          <p:cNvPr id="23" name="Text 20"/>
          <p:cNvSpPr/>
          <p:nvPr/>
        </p:nvSpPr>
        <p:spPr>
          <a:xfrm>
            <a:off x="4762500" y="2907953"/>
            <a:ext cx="3769614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00"/>
              </a:lnSpc>
              <a:spcBef>
                <a:spcPts val="225"/>
              </a:spcBef>
              <a:spcAft>
                <a:spcPts val="225"/>
              </a:spcAft>
              <a:buNone/>
            </a:pPr>
            <a:r>
              <a:rPr lang="en-US" sz="750" dirty="0">
                <a:solidFill>
                  <a:srgbClr val="33415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🚀 Suivi des déploiements</a:t>
            </a:r>
            <a:endParaRPr lang="en-US" sz="750" dirty="0"/>
          </a:p>
        </p:txBody>
      </p:sp>
      <p:sp>
        <p:nvSpPr>
          <p:cNvPr id="24" name="Text 21"/>
          <p:cNvSpPr/>
          <p:nvPr/>
        </p:nvSpPr>
        <p:spPr>
          <a:xfrm>
            <a:off x="4762500" y="3088928"/>
            <a:ext cx="3769614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00"/>
              </a:lnSpc>
              <a:spcBef>
                <a:spcPts val="225"/>
              </a:spcBef>
              <a:spcAft>
                <a:spcPts val="225"/>
              </a:spcAft>
              <a:buNone/>
            </a:pPr>
            <a:r>
              <a:rPr lang="en-US" sz="750" dirty="0">
                <a:solidFill>
                  <a:srgbClr val="33415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💰 Surveillance des coûts</a:t>
            </a:r>
            <a:endParaRPr lang="en-US" sz="750" dirty="0"/>
          </a:p>
        </p:txBody>
      </p:sp>
      <p:sp>
        <p:nvSpPr>
          <p:cNvPr id="25" name="Text 22"/>
          <p:cNvSpPr/>
          <p:nvPr/>
        </p:nvSpPr>
        <p:spPr>
          <a:xfrm>
            <a:off x="4648200" y="3479453"/>
            <a:ext cx="3924300" cy="988665"/>
          </a:xfrm>
          <a:prstGeom prst="roundRect">
            <a:avLst>
              <a:gd name="adj" fmla="val 9634"/>
            </a:avLst>
          </a:prstGeom>
          <a:solidFill>
            <a:srgbClr val="FFFFFF"/>
          </a:solidFill>
          <a:ln/>
          <a:effectLst>
            <a:outerShdw blurRad="76200" dist="19050" dir="5400000" algn="bl" rotWithShape="0">
              <a:srgbClr val="000000">
                <a:alpha val="10000"/>
              </a:srgbClr>
            </a:outerShdw>
          </a:effectLst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6" name="Text 23"/>
          <p:cNvSpPr/>
          <p:nvPr/>
        </p:nvSpPr>
        <p:spPr>
          <a:xfrm>
            <a:off x="4762500" y="3593753"/>
            <a:ext cx="3769614" cy="159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60"/>
              </a:lnSpc>
              <a:spcAft>
                <a:spcPts val="450"/>
              </a:spcAft>
              <a:buNone/>
            </a:pPr>
            <a:r>
              <a:rPr lang="en-US" sz="1050" b="1" dirty="0">
                <a:solidFill>
                  <a:srgbClr val="CA8A0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Focus DevSecOps</a:t>
            </a:r>
            <a:endParaRPr lang="en-US" sz="1050" dirty="0"/>
          </a:p>
        </p:txBody>
      </p:sp>
      <p:sp>
        <p:nvSpPr>
          <p:cNvPr id="27" name="Text 24"/>
          <p:cNvSpPr/>
          <p:nvPr/>
        </p:nvSpPr>
        <p:spPr>
          <a:xfrm>
            <a:off x="4762500" y="3810893"/>
            <a:ext cx="3769614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00"/>
              </a:lnSpc>
              <a:spcBef>
                <a:spcPts val="225"/>
              </a:spcBef>
              <a:spcAft>
                <a:spcPts val="225"/>
              </a:spcAft>
              <a:buNone/>
            </a:pPr>
            <a:r>
              <a:rPr lang="en-US" sz="750" dirty="0">
                <a:solidFill>
                  <a:srgbClr val="33415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Détection et résolution rapides des problèmes</a:t>
            </a:r>
            <a:endParaRPr lang="en-US" sz="750" dirty="0"/>
          </a:p>
        </p:txBody>
      </p:sp>
      <p:sp>
        <p:nvSpPr>
          <p:cNvPr id="28" name="Text 25"/>
          <p:cNvSpPr/>
          <p:nvPr/>
        </p:nvSpPr>
        <p:spPr>
          <a:xfrm>
            <a:off x="4762500" y="3991868"/>
            <a:ext cx="3769614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00"/>
              </a:lnSpc>
              <a:spcBef>
                <a:spcPts val="225"/>
              </a:spcBef>
              <a:spcAft>
                <a:spcPts val="225"/>
              </a:spcAft>
              <a:buNone/>
            </a:pPr>
            <a:r>
              <a:rPr lang="en-US" sz="750" dirty="0">
                <a:solidFill>
                  <a:srgbClr val="33415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Vue d'ensemble performances app et infra</a:t>
            </a:r>
            <a:endParaRPr lang="en-US" sz="750" dirty="0"/>
          </a:p>
        </p:txBody>
      </p:sp>
      <p:sp>
        <p:nvSpPr>
          <p:cNvPr id="29" name="Text 26"/>
          <p:cNvSpPr/>
          <p:nvPr/>
        </p:nvSpPr>
        <p:spPr>
          <a:xfrm>
            <a:off x="4762500" y="4172843"/>
            <a:ext cx="3769614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00"/>
              </a:lnSpc>
              <a:spcBef>
                <a:spcPts val="225"/>
              </a:spcBef>
              <a:spcAft>
                <a:spcPts val="225"/>
              </a:spcAft>
              <a:buNone/>
            </a:pPr>
            <a:r>
              <a:rPr lang="en-US" sz="750" dirty="0">
                <a:solidFill>
                  <a:srgbClr val="33415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Identification goulots d'étranglement</a:t>
            </a:r>
            <a:endParaRPr lang="en-US" sz="750" dirty="0"/>
          </a:p>
        </p:txBody>
      </p:sp>
      <p:sp>
        <p:nvSpPr>
          <p:cNvPr id="30" name="Text 27"/>
          <p:cNvSpPr/>
          <p:nvPr/>
        </p:nvSpPr>
        <p:spPr>
          <a:xfrm>
            <a:off x="381000" y="4686300"/>
            <a:ext cx="854964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00"/>
              </a:lnSpc>
              <a:spcAft>
                <a:spcPts val="900"/>
              </a:spcAft>
              <a:buNone/>
            </a:pPr>
            <a:r>
              <a:rPr lang="en-US" sz="750" dirty="0">
                <a:solidFill>
                  <a:srgbClr val="47556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Coroot: Observabilité moderne avec eBPF, sans instrumentation de code</a:t>
            </a:r>
            <a:endParaRPr lang="en-US" sz="75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90500" y="610195"/>
            <a:ext cx="6519101" cy="548580"/>
          </a:xfrm>
          <a:prstGeom prst="rect">
            <a:avLst/>
          </a:prstGeom>
          <a:noFill/>
          <a:ln/>
        </p:spPr>
        <p:txBody>
          <a:bodyPr wrap="square" lIns="190500" tIns="0" rIns="0" bIns="0" rtlCol="0" anchor="t"/>
          <a:lstStyle/>
          <a:p>
            <a:pPr marL="0" indent="0" algn="l">
              <a:lnSpc>
                <a:spcPts val="4320"/>
              </a:lnSpc>
              <a:buNone/>
            </a:pPr>
            <a:r>
              <a:rPr lang="en-US" sz="3600" b="1" dirty="0">
                <a:solidFill>
                  <a:srgbClr val="16A34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Indicateurs Clés DevSecOps</a:t>
            </a:r>
            <a:endParaRPr lang="en-US" sz="3600" dirty="0"/>
          </a:p>
        </p:txBody>
      </p:sp>
      <p:pic>
        <p:nvPicPr>
          <p:cNvPr id="3" name="Image 0" descr="/tmp/rasterized-gradient-84b281d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1501676"/>
            <a:ext cx="3924300" cy="53488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66750" y="1596926"/>
            <a:ext cx="1913954" cy="1692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33"/>
              </a:lnSpc>
              <a:spcAft>
                <a:spcPts val="300"/>
              </a:spcAft>
              <a:buNone/>
            </a:pPr>
            <a:r>
              <a:rPr lang="en-US" sz="12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Métriques DORA</a:t>
            </a:r>
            <a:endParaRPr lang="en-US" sz="1200" dirty="0"/>
          </a:p>
        </p:txBody>
      </p:sp>
      <p:sp>
        <p:nvSpPr>
          <p:cNvPr id="5" name="Text 2"/>
          <p:cNvSpPr/>
          <p:nvPr/>
        </p:nvSpPr>
        <p:spPr>
          <a:xfrm>
            <a:off x="666750" y="1804243"/>
            <a:ext cx="3808476" cy="1370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80"/>
              </a:lnSpc>
              <a:buNone/>
            </a:pPr>
            <a:r>
              <a:rPr lang="en-US" sz="675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DevOps Research and Assessment</a:t>
            </a:r>
            <a:endParaRPr lang="en-US" sz="675" dirty="0"/>
          </a:p>
        </p:txBody>
      </p:sp>
      <p:sp>
        <p:nvSpPr>
          <p:cNvPr id="6" name="Text 3"/>
          <p:cNvSpPr/>
          <p:nvPr/>
        </p:nvSpPr>
        <p:spPr>
          <a:xfrm>
            <a:off x="571500" y="2112764"/>
            <a:ext cx="3924300" cy="2753916"/>
          </a:xfrm>
          <a:prstGeom prst="roundRect">
            <a:avLst>
              <a:gd name="adj" fmla="val 2767"/>
            </a:avLst>
          </a:prstGeom>
          <a:solidFill>
            <a:srgbClr val="FFFFFF"/>
          </a:solidFill>
          <a:ln/>
          <a:effectLst>
            <a:outerShdw blurRad="57150" dist="19050" dir="5400000" algn="bl" rotWithShape="0">
              <a:srgbClr val="000000">
                <a:alpha val="10000"/>
              </a:srgbClr>
            </a:outerShdw>
          </a:effectLst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7" name="Text 4"/>
          <p:cNvSpPr/>
          <p:nvPr/>
        </p:nvSpPr>
        <p:spPr>
          <a:xfrm>
            <a:off x="666750" y="2265164"/>
            <a:ext cx="3733800" cy="569416"/>
          </a:xfrm>
          <a:prstGeom prst="roundRect">
            <a:avLst>
              <a:gd name="adj" fmla="val 6691"/>
            </a:avLst>
          </a:prstGeom>
          <a:solidFill>
            <a:srgbClr val="EFF6FF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8" name="Shape 5"/>
          <p:cNvSpPr/>
          <p:nvPr/>
        </p:nvSpPr>
        <p:spPr>
          <a:xfrm>
            <a:off x="685800" y="2265164"/>
            <a:ext cx="0" cy="569416"/>
          </a:xfrm>
          <a:prstGeom prst="line">
            <a:avLst/>
          </a:prstGeom>
          <a:noFill/>
          <a:ln w="38100">
            <a:solidFill>
              <a:srgbClr val="15803D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9" name="Text 6"/>
          <p:cNvSpPr/>
          <p:nvPr/>
        </p:nvSpPr>
        <p:spPr>
          <a:xfrm>
            <a:off x="781050" y="2341364"/>
            <a:ext cx="3614166" cy="1256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90"/>
              </a:lnSpc>
              <a:spcAft>
                <a:spcPts val="225"/>
              </a:spcAft>
              <a:buNone/>
            </a:pPr>
            <a:r>
              <a:rPr lang="en-US" sz="825" b="1" dirty="0">
                <a:solidFill>
                  <a:srgbClr val="15803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1. Deployment Frequency</a:t>
            </a:r>
            <a:endParaRPr lang="en-US" sz="825" dirty="0"/>
          </a:p>
        </p:txBody>
      </p:sp>
      <p:sp>
        <p:nvSpPr>
          <p:cNvPr id="10" name="Text 7"/>
          <p:cNvSpPr/>
          <p:nvPr/>
        </p:nvSpPr>
        <p:spPr>
          <a:xfrm>
            <a:off x="781050" y="2495550"/>
            <a:ext cx="3614166" cy="1218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60"/>
              </a:lnSpc>
              <a:spcAft>
                <a:spcPts val="150"/>
              </a:spcAft>
              <a:buNone/>
            </a:pPr>
            <a:r>
              <a:rPr lang="en-US" sz="600" dirty="0">
                <a:solidFill>
                  <a:srgbClr val="33415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Fréquence de déploiement en production</a:t>
            </a:r>
            <a:endParaRPr lang="en-US" sz="600" dirty="0"/>
          </a:p>
        </p:txBody>
      </p:sp>
      <p:sp>
        <p:nvSpPr>
          <p:cNvPr id="11" name="Text 8"/>
          <p:cNvSpPr/>
          <p:nvPr/>
        </p:nvSpPr>
        <p:spPr>
          <a:xfrm>
            <a:off x="781050" y="2636490"/>
            <a:ext cx="3614166" cy="1218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60"/>
              </a:lnSpc>
              <a:buNone/>
            </a:pPr>
            <a:r>
              <a:rPr lang="en-US" sz="600" b="1" dirty="0">
                <a:solidFill>
                  <a:srgbClr val="16A34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🎯 Elite: Multiple par jour</a:t>
            </a:r>
            <a:endParaRPr lang="en-US" sz="600" dirty="0"/>
          </a:p>
        </p:txBody>
      </p:sp>
      <p:sp>
        <p:nvSpPr>
          <p:cNvPr id="12" name="Text 9"/>
          <p:cNvSpPr/>
          <p:nvPr/>
        </p:nvSpPr>
        <p:spPr>
          <a:xfrm>
            <a:off x="666750" y="2891730"/>
            <a:ext cx="3733800" cy="569416"/>
          </a:xfrm>
          <a:prstGeom prst="roundRect">
            <a:avLst>
              <a:gd name="adj" fmla="val 6691"/>
            </a:avLst>
          </a:prstGeom>
          <a:solidFill>
            <a:srgbClr val="FEF3C7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3" name="Shape 10"/>
          <p:cNvSpPr/>
          <p:nvPr/>
        </p:nvSpPr>
        <p:spPr>
          <a:xfrm>
            <a:off x="685800" y="2891730"/>
            <a:ext cx="0" cy="569416"/>
          </a:xfrm>
          <a:prstGeom prst="line">
            <a:avLst/>
          </a:prstGeom>
          <a:noFill/>
          <a:ln w="38100">
            <a:solidFill>
              <a:srgbClr val="CA8A04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14" name="Text 11"/>
          <p:cNvSpPr/>
          <p:nvPr/>
        </p:nvSpPr>
        <p:spPr>
          <a:xfrm>
            <a:off x="781050" y="2967930"/>
            <a:ext cx="3614166" cy="1256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90"/>
              </a:lnSpc>
              <a:spcAft>
                <a:spcPts val="225"/>
              </a:spcAft>
              <a:buNone/>
            </a:pPr>
            <a:r>
              <a:rPr lang="en-US" sz="825" b="1" dirty="0">
                <a:solidFill>
                  <a:srgbClr val="CA8A0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2. Lead Time for Changes</a:t>
            </a:r>
            <a:endParaRPr lang="en-US" sz="825" dirty="0"/>
          </a:p>
        </p:txBody>
      </p:sp>
      <p:sp>
        <p:nvSpPr>
          <p:cNvPr id="15" name="Text 12"/>
          <p:cNvSpPr/>
          <p:nvPr/>
        </p:nvSpPr>
        <p:spPr>
          <a:xfrm>
            <a:off x="781050" y="3122116"/>
            <a:ext cx="3614166" cy="1218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60"/>
              </a:lnSpc>
              <a:spcAft>
                <a:spcPts val="150"/>
              </a:spcAft>
              <a:buNone/>
            </a:pPr>
            <a:r>
              <a:rPr lang="en-US" sz="600" dirty="0">
                <a:solidFill>
                  <a:srgbClr val="33415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Temps du commit au déploiement prod</a:t>
            </a:r>
            <a:endParaRPr lang="en-US" sz="600" dirty="0"/>
          </a:p>
        </p:txBody>
      </p:sp>
      <p:sp>
        <p:nvSpPr>
          <p:cNvPr id="16" name="Text 13"/>
          <p:cNvSpPr/>
          <p:nvPr/>
        </p:nvSpPr>
        <p:spPr>
          <a:xfrm>
            <a:off x="781050" y="3263057"/>
            <a:ext cx="3614166" cy="1218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60"/>
              </a:lnSpc>
              <a:buNone/>
            </a:pPr>
            <a:r>
              <a:rPr lang="en-US" sz="600" b="1" dirty="0">
                <a:solidFill>
                  <a:srgbClr val="16A34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🎯 Elite: Moins d'une heure</a:t>
            </a:r>
            <a:endParaRPr lang="en-US" sz="600" dirty="0"/>
          </a:p>
        </p:txBody>
      </p:sp>
      <p:sp>
        <p:nvSpPr>
          <p:cNvPr id="17" name="Text 14"/>
          <p:cNvSpPr/>
          <p:nvPr/>
        </p:nvSpPr>
        <p:spPr>
          <a:xfrm>
            <a:off x="666750" y="3518297"/>
            <a:ext cx="3733800" cy="569416"/>
          </a:xfrm>
          <a:prstGeom prst="roundRect">
            <a:avLst>
              <a:gd name="adj" fmla="val 6691"/>
            </a:avLst>
          </a:prstGeom>
          <a:solidFill>
            <a:srgbClr val="FEF2F2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8" name="Shape 15"/>
          <p:cNvSpPr/>
          <p:nvPr/>
        </p:nvSpPr>
        <p:spPr>
          <a:xfrm>
            <a:off x="685800" y="3518297"/>
            <a:ext cx="0" cy="569416"/>
          </a:xfrm>
          <a:prstGeom prst="line">
            <a:avLst/>
          </a:prstGeom>
          <a:noFill/>
          <a:ln w="38100">
            <a:solidFill>
              <a:srgbClr val="DC2626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19" name="Text 16"/>
          <p:cNvSpPr/>
          <p:nvPr/>
        </p:nvSpPr>
        <p:spPr>
          <a:xfrm>
            <a:off x="781050" y="3594497"/>
            <a:ext cx="3614166" cy="1256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90"/>
              </a:lnSpc>
              <a:spcAft>
                <a:spcPts val="225"/>
              </a:spcAft>
              <a:buNone/>
            </a:pPr>
            <a:r>
              <a:rPr lang="en-US" sz="825" b="1" dirty="0">
                <a:solidFill>
                  <a:srgbClr val="DC262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3. Change Failure Rate</a:t>
            </a:r>
            <a:endParaRPr lang="en-US" sz="825" dirty="0"/>
          </a:p>
        </p:txBody>
      </p:sp>
      <p:sp>
        <p:nvSpPr>
          <p:cNvPr id="20" name="Text 17"/>
          <p:cNvSpPr/>
          <p:nvPr/>
        </p:nvSpPr>
        <p:spPr>
          <a:xfrm>
            <a:off x="781050" y="3748683"/>
            <a:ext cx="3614166" cy="1218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60"/>
              </a:lnSpc>
              <a:spcAft>
                <a:spcPts val="150"/>
              </a:spcAft>
              <a:buNone/>
            </a:pPr>
            <a:r>
              <a:rPr lang="en-US" sz="600" dirty="0">
                <a:solidFill>
                  <a:srgbClr val="33415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% de déploiements causant des incidents</a:t>
            </a:r>
            <a:endParaRPr lang="en-US" sz="600" dirty="0"/>
          </a:p>
        </p:txBody>
      </p:sp>
      <p:sp>
        <p:nvSpPr>
          <p:cNvPr id="21" name="Text 18"/>
          <p:cNvSpPr/>
          <p:nvPr/>
        </p:nvSpPr>
        <p:spPr>
          <a:xfrm>
            <a:off x="781050" y="3889623"/>
            <a:ext cx="3614166" cy="1218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60"/>
              </a:lnSpc>
              <a:buNone/>
            </a:pPr>
            <a:r>
              <a:rPr lang="en-US" sz="600" b="1" dirty="0">
                <a:solidFill>
                  <a:srgbClr val="16A34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🎯 Elite: 0-15%</a:t>
            </a:r>
            <a:endParaRPr lang="en-US" sz="600" dirty="0"/>
          </a:p>
        </p:txBody>
      </p:sp>
      <p:sp>
        <p:nvSpPr>
          <p:cNvPr id="22" name="Text 19"/>
          <p:cNvSpPr/>
          <p:nvPr/>
        </p:nvSpPr>
        <p:spPr>
          <a:xfrm>
            <a:off x="666750" y="4144863"/>
            <a:ext cx="3733800" cy="569416"/>
          </a:xfrm>
          <a:prstGeom prst="roundRect">
            <a:avLst>
              <a:gd name="adj" fmla="val 6691"/>
            </a:avLst>
          </a:prstGeom>
          <a:solidFill>
            <a:srgbClr val="ECFDF5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3" name="Shape 20"/>
          <p:cNvSpPr/>
          <p:nvPr/>
        </p:nvSpPr>
        <p:spPr>
          <a:xfrm>
            <a:off x="685800" y="4144863"/>
            <a:ext cx="0" cy="569416"/>
          </a:xfrm>
          <a:prstGeom prst="line">
            <a:avLst/>
          </a:prstGeom>
          <a:noFill/>
          <a:ln w="38100">
            <a:solidFill>
              <a:srgbClr val="16A34A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24" name="Text 21"/>
          <p:cNvSpPr/>
          <p:nvPr/>
        </p:nvSpPr>
        <p:spPr>
          <a:xfrm>
            <a:off x="781050" y="4221063"/>
            <a:ext cx="3614166" cy="1256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90"/>
              </a:lnSpc>
              <a:spcAft>
                <a:spcPts val="225"/>
              </a:spcAft>
              <a:buNone/>
            </a:pPr>
            <a:r>
              <a:rPr lang="en-US" sz="825" b="1" dirty="0">
                <a:solidFill>
                  <a:srgbClr val="16A34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4. MTTR</a:t>
            </a:r>
            <a:endParaRPr lang="en-US" sz="825" dirty="0"/>
          </a:p>
        </p:txBody>
      </p:sp>
      <p:sp>
        <p:nvSpPr>
          <p:cNvPr id="25" name="Text 22"/>
          <p:cNvSpPr/>
          <p:nvPr/>
        </p:nvSpPr>
        <p:spPr>
          <a:xfrm>
            <a:off x="781050" y="4375249"/>
            <a:ext cx="3614166" cy="1218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60"/>
              </a:lnSpc>
              <a:spcAft>
                <a:spcPts val="150"/>
              </a:spcAft>
              <a:buNone/>
            </a:pPr>
            <a:r>
              <a:rPr lang="en-US" sz="600" dirty="0">
                <a:solidFill>
                  <a:srgbClr val="33415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Mean Time To Recovery (temps de résolution)</a:t>
            </a:r>
            <a:endParaRPr lang="en-US" sz="600" dirty="0"/>
          </a:p>
        </p:txBody>
      </p:sp>
      <p:sp>
        <p:nvSpPr>
          <p:cNvPr id="26" name="Text 23"/>
          <p:cNvSpPr/>
          <p:nvPr/>
        </p:nvSpPr>
        <p:spPr>
          <a:xfrm>
            <a:off x="781050" y="4516189"/>
            <a:ext cx="3614166" cy="1218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60"/>
              </a:lnSpc>
              <a:buNone/>
            </a:pPr>
            <a:r>
              <a:rPr lang="en-US" sz="600" b="1" dirty="0">
                <a:solidFill>
                  <a:srgbClr val="16A34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🎯 Elite: Moins d'une heure</a:t>
            </a:r>
            <a:endParaRPr lang="en-US" sz="600" dirty="0"/>
          </a:p>
        </p:txBody>
      </p:sp>
      <p:pic>
        <p:nvPicPr>
          <p:cNvPr id="27" name="Image 1" descr="/tmp/rasterized-gradient-1a1b40e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1070" y="1498401"/>
            <a:ext cx="3924300" cy="534888"/>
          </a:xfrm>
          <a:prstGeom prst="rect">
            <a:avLst/>
          </a:prstGeom>
        </p:spPr>
      </p:pic>
      <p:sp>
        <p:nvSpPr>
          <p:cNvPr id="28" name="Text 24"/>
          <p:cNvSpPr/>
          <p:nvPr/>
        </p:nvSpPr>
        <p:spPr>
          <a:xfrm>
            <a:off x="4846320" y="1593651"/>
            <a:ext cx="1913954" cy="1692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33"/>
              </a:lnSpc>
              <a:spcAft>
                <a:spcPts val="300"/>
              </a:spcAft>
              <a:buNone/>
            </a:pPr>
            <a:r>
              <a:rPr lang="en-US" sz="12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Métriques Sécurité</a:t>
            </a:r>
            <a:endParaRPr lang="en-US" sz="1200" dirty="0"/>
          </a:p>
        </p:txBody>
      </p:sp>
      <p:sp>
        <p:nvSpPr>
          <p:cNvPr id="29" name="Text 25"/>
          <p:cNvSpPr/>
          <p:nvPr/>
        </p:nvSpPr>
        <p:spPr>
          <a:xfrm>
            <a:off x="4846320" y="1800969"/>
            <a:ext cx="3808476" cy="1370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80"/>
              </a:lnSpc>
              <a:buNone/>
            </a:pPr>
            <a:r>
              <a:rPr lang="en-US" sz="675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Indicateurs spécifiques DevSecOps</a:t>
            </a:r>
            <a:endParaRPr lang="en-US" sz="675" dirty="0"/>
          </a:p>
        </p:txBody>
      </p:sp>
      <p:sp>
        <p:nvSpPr>
          <p:cNvPr id="30" name="Text 26"/>
          <p:cNvSpPr/>
          <p:nvPr/>
        </p:nvSpPr>
        <p:spPr>
          <a:xfrm>
            <a:off x="4751070" y="2109489"/>
            <a:ext cx="3924300" cy="1857226"/>
          </a:xfrm>
          <a:prstGeom prst="roundRect">
            <a:avLst>
              <a:gd name="adj" fmla="val 4103"/>
            </a:avLst>
          </a:prstGeom>
          <a:solidFill>
            <a:srgbClr val="FFFFFF"/>
          </a:solidFill>
          <a:ln/>
          <a:effectLst>
            <a:outerShdw blurRad="57150" dist="19050" dir="5400000" algn="bl" rotWithShape="0">
              <a:srgbClr val="000000">
                <a:alpha val="10000"/>
              </a:srgbClr>
            </a:outerShdw>
          </a:effectLst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31" name="Text 27"/>
          <p:cNvSpPr/>
          <p:nvPr/>
        </p:nvSpPr>
        <p:spPr>
          <a:xfrm>
            <a:off x="4846320" y="2261889"/>
            <a:ext cx="3808476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00"/>
              </a:lnSpc>
              <a:spcAft>
                <a:spcPts val="225"/>
              </a:spcAft>
              <a:buNone/>
            </a:pPr>
            <a:r>
              <a:rPr lang="en-US" sz="750" b="1" dirty="0">
                <a:solidFill>
                  <a:srgbClr val="DC262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🔍 Vulnérabilités Détectées</a:t>
            </a:r>
            <a:endParaRPr lang="en-US" sz="750" dirty="0"/>
          </a:p>
        </p:txBody>
      </p:sp>
      <p:sp>
        <p:nvSpPr>
          <p:cNvPr id="32" name="Text 28"/>
          <p:cNvSpPr/>
          <p:nvPr/>
        </p:nvSpPr>
        <p:spPr>
          <a:xfrm>
            <a:off x="4846320" y="2404764"/>
            <a:ext cx="3808476" cy="1218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60"/>
              </a:lnSpc>
              <a:buNone/>
            </a:pPr>
            <a:r>
              <a:rPr lang="en-US" sz="600" dirty="0">
                <a:solidFill>
                  <a:srgbClr val="33415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Nombre de CVE Critical/High par sprint</a:t>
            </a:r>
            <a:endParaRPr lang="en-US" sz="600" dirty="0"/>
          </a:p>
        </p:txBody>
      </p:sp>
      <p:sp>
        <p:nvSpPr>
          <p:cNvPr id="33" name="Text 29"/>
          <p:cNvSpPr/>
          <p:nvPr/>
        </p:nvSpPr>
        <p:spPr>
          <a:xfrm>
            <a:off x="4846320" y="2583805"/>
            <a:ext cx="3808476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00"/>
              </a:lnSpc>
              <a:spcAft>
                <a:spcPts val="225"/>
              </a:spcAft>
              <a:buNone/>
            </a:pPr>
            <a:r>
              <a:rPr lang="en-US" sz="750" b="1" dirty="0">
                <a:solidFill>
                  <a:srgbClr val="DC262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⏱️ MTTR Sécurité</a:t>
            </a:r>
            <a:endParaRPr lang="en-US" sz="750" dirty="0"/>
          </a:p>
        </p:txBody>
      </p:sp>
      <p:sp>
        <p:nvSpPr>
          <p:cNvPr id="34" name="Text 30"/>
          <p:cNvSpPr/>
          <p:nvPr/>
        </p:nvSpPr>
        <p:spPr>
          <a:xfrm>
            <a:off x="4846320" y="2726680"/>
            <a:ext cx="3808476" cy="1218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60"/>
              </a:lnSpc>
              <a:buNone/>
            </a:pPr>
            <a:r>
              <a:rPr lang="en-US" sz="600" dirty="0">
                <a:solidFill>
                  <a:srgbClr val="33415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Temps moyen de correction CVE Critical</a:t>
            </a:r>
            <a:endParaRPr lang="en-US" sz="600" dirty="0"/>
          </a:p>
        </p:txBody>
      </p:sp>
      <p:sp>
        <p:nvSpPr>
          <p:cNvPr id="35" name="Text 31"/>
          <p:cNvSpPr/>
          <p:nvPr/>
        </p:nvSpPr>
        <p:spPr>
          <a:xfrm>
            <a:off x="4846320" y="2905720"/>
            <a:ext cx="3808476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00"/>
              </a:lnSpc>
              <a:spcAft>
                <a:spcPts val="225"/>
              </a:spcAft>
              <a:buNone/>
            </a:pPr>
            <a:r>
              <a:rPr lang="en-US" sz="750" b="1" dirty="0">
                <a:solidFill>
                  <a:srgbClr val="DC262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📊 Test Coverage</a:t>
            </a:r>
            <a:endParaRPr lang="en-US" sz="750" dirty="0"/>
          </a:p>
        </p:txBody>
      </p:sp>
      <p:sp>
        <p:nvSpPr>
          <p:cNvPr id="36" name="Text 32"/>
          <p:cNvSpPr/>
          <p:nvPr/>
        </p:nvSpPr>
        <p:spPr>
          <a:xfrm>
            <a:off x="4846320" y="3048595"/>
            <a:ext cx="3808476" cy="1218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60"/>
              </a:lnSpc>
              <a:buNone/>
            </a:pPr>
            <a:r>
              <a:rPr lang="en-US" sz="600" dirty="0">
                <a:solidFill>
                  <a:srgbClr val="33415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% code couvert par tests de sécurité</a:t>
            </a:r>
            <a:endParaRPr lang="en-US" sz="600" dirty="0"/>
          </a:p>
        </p:txBody>
      </p:sp>
      <p:sp>
        <p:nvSpPr>
          <p:cNvPr id="37" name="Text 33"/>
          <p:cNvSpPr/>
          <p:nvPr/>
        </p:nvSpPr>
        <p:spPr>
          <a:xfrm>
            <a:off x="4846320" y="3227635"/>
            <a:ext cx="3808476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00"/>
              </a:lnSpc>
              <a:spcAft>
                <a:spcPts val="225"/>
              </a:spcAft>
              <a:buNone/>
            </a:pPr>
            <a:r>
              <a:rPr lang="en-US" sz="750" b="1" dirty="0">
                <a:solidFill>
                  <a:srgbClr val="DC262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✅ Compliance Score</a:t>
            </a:r>
            <a:endParaRPr lang="en-US" sz="750" dirty="0"/>
          </a:p>
        </p:txBody>
      </p:sp>
      <p:sp>
        <p:nvSpPr>
          <p:cNvPr id="38" name="Text 34"/>
          <p:cNvSpPr/>
          <p:nvPr/>
        </p:nvSpPr>
        <p:spPr>
          <a:xfrm>
            <a:off x="4846320" y="3370510"/>
            <a:ext cx="3808476" cy="1218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60"/>
              </a:lnSpc>
              <a:buNone/>
            </a:pPr>
            <a:r>
              <a:rPr lang="en-US" sz="600" dirty="0">
                <a:solidFill>
                  <a:srgbClr val="33415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% conformité aux policies (Kyverno)</a:t>
            </a:r>
            <a:endParaRPr lang="en-US" sz="600" dirty="0"/>
          </a:p>
        </p:txBody>
      </p:sp>
      <p:sp>
        <p:nvSpPr>
          <p:cNvPr id="39" name="Text 35"/>
          <p:cNvSpPr/>
          <p:nvPr/>
        </p:nvSpPr>
        <p:spPr>
          <a:xfrm>
            <a:off x="4846320" y="3549550"/>
            <a:ext cx="3808476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00"/>
              </a:lnSpc>
              <a:spcAft>
                <a:spcPts val="225"/>
              </a:spcAft>
              <a:buNone/>
            </a:pPr>
            <a:r>
              <a:rPr lang="en-US" sz="750" b="1" dirty="0">
                <a:solidFill>
                  <a:srgbClr val="DC262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🚫 Failed Deployments</a:t>
            </a:r>
            <a:endParaRPr lang="en-US" sz="750" dirty="0"/>
          </a:p>
        </p:txBody>
      </p:sp>
      <p:sp>
        <p:nvSpPr>
          <p:cNvPr id="40" name="Text 36"/>
          <p:cNvSpPr/>
          <p:nvPr/>
        </p:nvSpPr>
        <p:spPr>
          <a:xfrm>
            <a:off x="4846320" y="3692425"/>
            <a:ext cx="3808476" cy="1218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60"/>
              </a:lnSpc>
              <a:buNone/>
            </a:pPr>
            <a:r>
              <a:rPr lang="en-US" sz="600" dirty="0">
                <a:solidFill>
                  <a:srgbClr val="33415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Déploiements bloqués par sécurité</a:t>
            </a:r>
            <a:endParaRPr lang="en-US" sz="600" dirty="0"/>
          </a:p>
        </p:txBody>
      </p:sp>
      <p:sp>
        <p:nvSpPr>
          <p:cNvPr id="41" name="Text 37"/>
          <p:cNvSpPr/>
          <p:nvPr/>
        </p:nvSpPr>
        <p:spPr>
          <a:xfrm>
            <a:off x="594360" y="4923830"/>
            <a:ext cx="854964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00"/>
              </a:lnSpc>
              <a:spcAft>
                <a:spcPts val="900"/>
              </a:spcAft>
              <a:buNone/>
            </a:pPr>
            <a:r>
              <a:rPr lang="en-US" sz="750" dirty="0">
                <a:solidFill>
                  <a:srgbClr val="47556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KPIs DevSecOps: Métriques DORA + Indicateurs sécurité pour mesurer la performance</a:t>
            </a:r>
            <a:endParaRPr lang="en-US" sz="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AE6841E0-F911-77E3-C87E-29A758BCFDE5}"/>
              </a:ext>
            </a:extLst>
          </p:cNvPr>
          <p:cNvSpPr/>
          <p:nvPr/>
        </p:nvSpPr>
        <p:spPr>
          <a:xfrm>
            <a:off x="190500" y="598736"/>
            <a:ext cx="5430965" cy="548580"/>
          </a:xfrm>
          <a:prstGeom prst="rect">
            <a:avLst/>
          </a:prstGeom>
          <a:noFill/>
          <a:ln/>
        </p:spPr>
        <p:txBody>
          <a:bodyPr wrap="square" lIns="190500" tIns="0" rIns="0" bIns="0" rtlCol="0" anchor="t"/>
          <a:lstStyle/>
          <a:p>
            <a:pPr marL="0" indent="0" algn="l">
              <a:lnSpc>
                <a:spcPts val="4320"/>
              </a:lnSpc>
              <a:buNone/>
            </a:pPr>
            <a:r>
              <a:rPr lang="en-US" sz="3600" b="1" dirty="0">
                <a:solidFill>
                  <a:srgbClr val="1E40A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Approche Pédagogique</a:t>
            </a:r>
            <a:endParaRPr lang="en-US" sz="3600" dirty="0"/>
          </a:p>
        </p:txBody>
      </p:sp>
      <p:pic>
        <p:nvPicPr>
          <p:cNvPr id="3" name="Image 0" descr="/tmp/rasterized-gradient-aa20b1db.png">
            <a:extLst>
              <a:ext uri="{FF2B5EF4-FFF2-40B4-BE49-F238E27FC236}">
                <a16:creationId xmlns:a16="http://schemas.microsoft.com/office/drawing/2014/main" id="{5A888A1A-45D6-85BE-4425-1DA874C038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1490216"/>
            <a:ext cx="1524893" cy="2549575"/>
          </a:xfrm>
          <a:prstGeom prst="rect">
            <a:avLst/>
          </a:prstGeom>
        </p:spPr>
      </p:pic>
      <p:sp>
        <p:nvSpPr>
          <p:cNvPr id="4" name="Text 1">
            <a:extLst>
              <a:ext uri="{FF2B5EF4-FFF2-40B4-BE49-F238E27FC236}">
                <a16:creationId xmlns:a16="http://schemas.microsoft.com/office/drawing/2014/main" id="{1421349B-6397-7708-1E6E-CE210CF1196E}"/>
              </a:ext>
            </a:extLst>
          </p:cNvPr>
          <p:cNvSpPr/>
          <p:nvPr/>
        </p:nvSpPr>
        <p:spPr>
          <a:xfrm>
            <a:off x="711699" y="1764357"/>
            <a:ext cx="1244495" cy="6773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333"/>
              </a:lnSpc>
              <a:buNone/>
            </a:pPr>
            <a:r>
              <a:rPr lang="en-US" sz="48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15%</a:t>
            </a:r>
            <a:endParaRPr lang="en-US" sz="4800" dirty="0"/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A5EDD41E-CCCE-A078-F487-9DCF60231E85}"/>
              </a:ext>
            </a:extLst>
          </p:cNvPr>
          <p:cNvSpPr/>
          <p:nvPr/>
        </p:nvSpPr>
        <p:spPr>
          <a:xfrm>
            <a:off x="711699" y="2536924"/>
            <a:ext cx="124449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800"/>
              </a:lnSpc>
              <a:spcBef>
                <a:spcPts val="750"/>
              </a:spcBef>
              <a:buNone/>
            </a:pPr>
            <a:r>
              <a:rPr lang="en-US" sz="15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Théorie</a:t>
            </a:r>
            <a:endParaRPr lang="en-US" sz="1500" dirty="0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24100C75-366A-60C2-6F12-2AB189138A1B}"/>
              </a:ext>
            </a:extLst>
          </p:cNvPr>
          <p:cNvSpPr/>
          <p:nvPr/>
        </p:nvSpPr>
        <p:spPr>
          <a:xfrm>
            <a:off x="711699" y="2965549"/>
            <a:ext cx="124449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200"/>
              </a:lnSpc>
              <a:spcBef>
                <a:spcPts val="375"/>
              </a:spcBef>
              <a:spcAft>
                <a:spcPts val="375"/>
              </a:spcAft>
              <a:buNone/>
            </a:pPr>
            <a:r>
              <a:rPr lang="en-US" sz="75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📚 Concepts DevSecOps</a:t>
            </a:r>
            <a:endParaRPr lang="en-US" sz="750" dirty="0"/>
          </a:p>
        </p:txBody>
      </p:sp>
      <p:sp>
        <p:nvSpPr>
          <p:cNvPr id="7" name="Text 4">
            <a:extLst>
              <a:ext uri="{FF2B5EF4-FFF2-40B4-BE49-F238E27FC236}">
                <a16:creationId xmlns:a16="http://schemas.microsoft.com/office/drawing/2014/main" id="{D8B16C98-6AF8-D095-533C-49037344F171}"/>
              </a:ext>
            </a:extLst>
          </p:cNvPr>
          <p:cNvSpPr/>
          <p:nvPr/>
        </p:nvSpPr>
        <p:spPr>
          <a:xfrm>
            <a:off x="711699" y="3165574"/>
            <a:ext cx="124449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200"/>
              </a:lnSpc>
              <a:spcBef>
                <a:spcPts val="375"/>
              </a:spcBef>
              <a:spcAft>
                <a:spcPts val="375"/>
              </a:spcAft>
              <a:buNone/>
            </a:pPr>
            <a:r>
              <a:rPr lang="en-US" sz="75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🎯 Bonnes pratiques</a:t>
            </a:r>
            <a:endParaRPr lang="en-US" sz="750" dirty="0"/>
          </a:p>
        </p:txBody>
      </p:sp>
      <p:sp>
        <p:nvSpPr>
          <p:cNvPr id="8" name="Text 5">
            <a:extLst>
              <a:ext uri="{FF2B5EF4-FFF2-40B4-BE49-F238E27FC236}">
                <a16:creationId xmlns:a16="http://schemas.microsoft.com/office/drawing/2014/main" id="{882C7D9E-A11D-22B7-EC76-48D2C0DCD4A6}"/>
              </a:ext>
            </a:extLst>
          </p:cNvPr>
          <p:cNvSpPr/>
          <p:nvPr/>
        </p:nvSpPr>
        <p:spPr>
          <a:xfrm>
            <a:off x="711699" y="3365599"/>
            <a:ext cx="124449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200"/>
              </a:lnSpc>
              <a:spcBef>
                <a:spcPts val="375"/>
              </a:spcBef>
              <a:spcAft>
                <a:spcPts val="375"/>
              </a:spcAft>
              <a:buNone/>
            </a:pPr>
            <a:r>
              <a:rPr lang="en-US" sz="75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🔐 Principes sécurité</a:t>
            </a:r>
            <a:endParaRPr lang="en-US" sz="750" dirty="0"/>
          </a:p>
        </p:txBody>
      </p:sp>
      <p:sp>
        <p:nvSpPr>
          <p:cNvPr id="9" name="Text 6">
            <a:extLst>
              <a:ext uri="{FF2B5EF4-FFF2-40B4-BE49-F238E27FC236}">
                <a16:creationId xmlns:a16="http://schemas.microsoft.com/office/drawing/2014/main" id="{52D595C6-71DA-DCA4-0628-710157DDA91B}"/>
              </a:ext>
            </a:extLst>
          </p:cNvPr>
          <p:cNvSpPr/>
          <p:nvPr/>
        </p:nvSpPr>
        <p:spPr>
          <a:xfrm>
            <a:off x="713677" y="3612343"/>
            <a:ext cx="124449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200"/>
              </a:lnSpc>
              <a:spcBef>
                <a:spcPts val="375"/>
              </a:spcBef>
              <a:spcAft>
                <a:spcPts val="375"/>
              </a:spcAft>
              <a:buNone/>
            </a:pPr>
            <a:r>
              <a:rPr lang="en-US" sz="75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📊 Architecture</a:t>
            </a:r>
            <a:endParaRPr lang="en-US" sz="750" dirty="0"/>
          </a:p>
        </p:txBody>
      </p:sp>
      <p:pic>
        <p:nvPicPr>
          <p:cNvPr id="10" name="Image 1" descr="/tmp/rasterized-gradient-1ddd2fba.png">
            <a:extLst>
              <a:ext uri="{FF2B5EF4-FFF2-40B4-BE49-F238E27FC236}">
                <a16:creationId xmlns:a16="http://schemas.microsoft.com/office/drawing/2014/main" id="{FEA66E71-5C58-9AA5-A768-9804ADE909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893" y="1490216"/>
            <a:ext cx="6285607" cy="2549575"/>
          </a:xfrm>
          <a:prstGeom prst="rect">
            <a:avLst/>
          </a:prstGeom>
        </p:spPr>
      </p:pic>
      <p:sp>
        <p:nvSpPr>
          <p:cNvPr id="11" name="Text 7">
            <a:extLst>
              <a:ext uri="{FF2B5EF4-FFF2-40B4-BE49-F238E27FC236}">
                <a16:creationId xmlns:a16="http://schemas.microsoft.com/office/drawing/2014/main" id="{A2FB562F-BCAA-D794-EF44-98FCF5555455}"/>
              </a:ext>
            </a:extLst>
          </p:cNvPr>
          <p:cNvSpPr/>
          <p:nvPr/>
        </p:nvSpPr>
        <p:spPr>
          <a:xfrm>
            <a:off x="3899505" y="1642616"/>
            <a:ext cx="3060383" cy="6773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333"/>
              </a:lnSpc>
              <a:buNone/>
            </a:pPr>
            <a:r>
              <a:rPr lang="en-US" sz="48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85%</a:t>
            </a:r>
            <a:endParaRPr lang="en-US" sz="4800" dirty="0"/>
          </a:p>
        </p:txBody>
      </p:sp>
      <p:sp>
        <p:nvSpPr>
          <p:cNvPr id="12" name="Text 8">
            <a:extLst>
              <a:ext uri="{FF2B5EF4-FFF2-40B4-BE49-F238E27FC236}">
                <a16:creationId xmlns:a16="http://schemas.microsoft.com/office/drawing/2014/main" id="{B967B2EF-379A-CF8E-BE4A-019A13F205E5}"/>
              </a:ext>
            </a:extLst>
          </p:cNvPr>
          <p:cNvSpPr/>
          <p:nvPr/>
        </p:nvSpPr>
        <p:spPr>
          <a:xfrm>
            <a:off x="2379485" y="2415183"/>
            <a:ext cx="6100423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800"/>
              </a:lnSpc>
              <a:spcBef>
                <a:spcPts val="750"/>
              </a:spcBef>
              <a:buNone/>
            </a:pPr>
            <a:r>
              <a:rPr lang="en-US" sz="15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Pratique</a:t>
            </a:r>
            <a:endParaRPr lang="en-US" sz="1500" dirty="0"/>
          </a:p>
        </p:txBody>
      </p:sp>
      <p:sp>
        <p:nvSpPr>
          <p:cNvPr id="13" name="Text 9">
            <a:extLst>
              <a:ext uri="{FF2B5EF4-FFF2-40B4-BE49-F238E27FC236}">
                <a16:creationId xmlns:a16="http://schemas.microsoft.com/office/drawing/2014/main" id="{83A43B6E-4694-A397-2513-28209346BB54}"/>
              </a:ext>
            </a:extLst>
          </p:cNvPr>
          <p:cNvSpPr/>
          <p:nvPr/>
        </p:nvSpPr>
        <p:spPr>
          <a:xfrm>
            <a:off x="2439293" y="2872383"/>
            <a:ext cx="2923729" cy="1015008"/>
          </a:xfrm>
          <a:prstGeom prst="roundRect">
            <a:avLst>
              <a:gd name="adj" fmla="val 7507"/>
            </a:avLst>
          </a:prstGeom>
          <a:solidFill>
            <a:srgbClr val="FFFFFF">
              <a:alpha val="15000"/>
            </a:srgbClr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4" name="Text 10">
            <a:extLst>
              <a:ext uri="{FF2B5EF4-FFF2-40B4-BE49-F238E27FC236}">
                <a16:creationId xmlns:a16="http://schemas.microsoft.com/office/drawing/2014/main" id="{496D0369-704E-9394-599E-9801102D0313}"/>
              </a:ext>
            </a:extLst>
          </p:cNvPr>
          <p:cNvSpPr/>
          <p:nvPr/>
        </p:nvSpPr>
        <p:spPr>
          <a:xfrm>
            <a:off x="2534543" y="2967633"/>
            <a:ext cx="2787893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spcAft>
                <a:spcPts val="450"/>
              </a:spcAft>
              <a:buNone/>
            </a:pPr>
            <a:r>
              <a:rPr lang="en-US" sz="975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☕ Projet Java</a:t>
            </a:r>
            <a:endParaRPr lang="en-US" sz="975" dirty="0"/>
          </a:p>
        </p:txBody>
      </p:sp>
      <p:sp>
        <p:nvSpPr>
          <p:cNvPr id="15" name="Text 11">
            <a:extLst>
              <a:ext uri="{FF2B5EF4-FFF2-40B4-BE49-F238E27FC236}">
                <a16:creationId xmlns:a16="http://schemas.microsoft.com/office/drawing/2014/main" id="{AFDBF113-D9EA-702F-725E-78C59103669D}"/>
              </a:ext>
            </a:extLst>
          </p:cNvPr>
          <p:cNvSpPr/>
          <p:nvPr/>
        </p:nvSpPr>
        <p:spPr>
          <a:xfrm>
            <a:off x="2534543" y="3167658"/>
            <a:ext cx="2787893" cy="1370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80"/>
              </a:lnSpc>
              <a:spcBef>
                <a:spcPts val="150"/>
              </a:spcBef>
              <a:spcAft>
                <a:spcPts val="150"/>
              </a:spcAft>
              <a:buNone/>
            </a:pPr>
            <a:r>
              <a:rPr lang="en-US" sz="675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Application Spring Boot &amp; DB </a:t>
            </a:r>
            <a:r>
              <a:rPr lang="en-US" sz="675" dirty="0" err="1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mongodb</a:t>
            </a:r>
            <a:endParaRPr lang="en-US" sz="675" dirty="0"/>
          </a:p>
        </p:txBody>
      </p:sp>
      <p:sp>
        <p:nvSpPr>
          <p:cNvPr id="16" name="Text 12">
            <a:extLst>
              <a:ext uri="{FF2B5EF4-FFF2-40B4-BE49-F238E27FC236}">
                <a16:creationId xmlns:a16="http://schemas.microsoft.com/office/drawing/2014/main" id="{5850973C-0F25-D788-AA17-7A2B42B11FAD}"/>
              </a:ext>
            </a:extLst>
          </p:cNvPr>
          <p:cNvSpPr/>
          <p:nvPr/>
        </p:nvSpPr>
        <p:spPr>
          <a:xfrm>
            <a:off x="2534543" y="3323779"/>
            <a:ext cx="2787893" cy="1370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80"/>
              </a:lnSpc>
              <a:spcBef>
                <a:spcPts val="150"/>
              </a:spcBef>
              <a:spcAft>
                <a:spcPts val="150"/>
              </a:spcAft>
              <a:buNone/>
            </a:pPr>
            <a:r>
              <a:rPr lang="en-US" sz="675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Tests unitaires (JUnit)</a:t>
            </a:r>
            <a:endParaRPr lang="en-US" sz="675" dirty="0"/>
          </a:p>
        </p:txBody>
      </p:sp>
      <p:sp>
        <p:nvSpPr>
          <p:cNvPr id="17" name="Text 13">
            <a:extLst>
              <a:ext uri="{FF2B5EF4-FFF2-40B4-BE49-F238E27FC236}">
                <a16:creationId xmlns:a16="http://schemas.microsoft.com/office/drawing/2014/main" id="{885CF52B-2DB8-9054-807E-8D260D0B0CCE}"/>
              </a:ext>
            </a:extLst>
          </p:cNvPr>
          <p:cNvSpPr/>
          <p:nvPr/>
        </p:nvSpPr>
        <p:spPr>
          <a:xfrm>
            <a:off x="2534543" y="3479899"/>
            <a:ext cx="2787893" cy="1370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80"/>
              </a:lnSpc>
              <a:spcBef>
                <a:spcPts val="150"/>
              </a:spcBef>
              <a:spcAft>
                <a:spcPts val="150"/>
              </a:spcAft>
              <a:buNone/>
            </a:pPr>
            <a:r>
              <a:rPr lang="en-US" sz="675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Tests d'intégration</a:t>
            </a:r>
            <a:endParaRPr lang="en-US" sz="675" dirty="0"/>
          </a:p>
        </p:txBody>
      </p:sp>
      <p:sp>
        <p:nvSpPr>
          <p:cNvPr id="18" name="Text 14">
            <a:extLst>
              <a:ext uri="{FF2B5EF4-FFF2-40B4-BE49-F238E27FC236}">
                <a16:creationId xmlns:a16="http://schemas.microsoft.com/office/drawing/2014/main" id="{4935CC03-52C2-AD26-43BD-C48239017051}"/>
              </a:ext>
            </a:extLst>
          </p:cNvPr>
          <p:cNvSpPr/>
          <p:nvPr/>
        </p:nvSpPr>
        <p:spPr>
          <a:xfrm>
            <a:off x="2534543" y="3636020"/>
            <a:ext cx="2787893" cy="1370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80"/>
              </a:lnSpc>
              <a:spcBef>
                <a:spcPts val="150"/>
              </a:spcBef>
              <a:spcAft>
                <a:spcPts val="150"/>
              </a:spcAft>
              <a:buNone/>
            </a:pPr>
            <a:r>
              <a:rPr lang="en-US" sz="675" dirty="0" err="1">
                <a:solidFill>
                  <a:srgbClr val="FFFFFF"/>
                </a:solidFill>
                <a:latin typeface="Arial" pitchFamily="34" charset="0"/>
                <a:cs typeface="Arial" pitchFamily="34" charset="-120"/>
              </a:rPr>
              <a:t>Gitops</a:t>
            </a:r>
            <a:r>
              <a:rPr lang="en-US" sz="675" dirty="0">
                <a:solidFill>
                  <a:srgbClr val="FFFFFF"/>
                </a:solidFill>
                <a:latin typeface="Arial" pitchFamily="34" charset="0"/>
                <a:cs typeface="Arial" pitchFamily="34" charset="-120"/>
              </a:rPr>
              <a:t>, Observability, </a:t>
            </a:r>
            <a:r>
              <a:rPr lang="en-US" sz="675" dirty="0" err="1">
                <a:solidFill>
                  <a:srgbClr val="FFFFFF"/>
                </a:solidFill>
                <a:latin typeface="Arial" pitchFamily="34" charset="0"/>
                <a:cs typeface="Arial" pitchFamily="34" charset="-120"/>
              </a:rPr>
              <a:t>kong</a:t>
            </a:r>
            <a:r>
              <a:rPr lang="en-US" sz="675" dirty="0">
                <a:solidFill>
                  <a:srgbClr val="FFFFFF"/>
                </a:solidFill>
                <a:latin typeface="Arial" pitchFamily="34" charset="0"/>
                <a:cs typeface="Arial" pitchFamily="34" charset="-120"/>
              </a:rPr>
              <a:t>…..</a:t>
            </a:r>
            <a:endParaRPr lang="en-US" sz="675" dirty="0"/>
          </a:p>
        </p:txBody>
      </p:sp>
      <p:sp>
        <p:nvSpPr>
          <p:cNvPr id="19" name="Text 15">
            <a:extLst>
              <a:ext uri="{FF2B5EF4-FFF2-40B4-BE49-F238E27FC236}">
                <a16:creationId xmlns:a16="http://schemas.microsoft.com/office/drawing/2014/main" id="{DFB78DFA-CED6-6853-7167-6ED4AACBB337}"/>
              </a:ext>
            </a:extLst>
          </p:cNvPr>
          <p:cNvSpPr/>
          <p:nvPr/>
        </p:nvSpPr>
        <p:spPr>
          <a:xfrm>
            <a:off x="5496371" y="2872383"/>
            <a:ext cx="2923729" cy="1015008"/>
          </a:xfrm>
          <a:prstGeom prst="roundRect">
            <a:avLst>
              <a:gd name="adj" fmla="val 7507"/>
            </a:avLst>
          </a:prstGeom>
          <a:solidFill>
            <a:srgbClr val="FFFFFF">
              <a:alpha val="15000"/>
            </a:srgbClr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0" name="Text 16">
            <a:extLst>
              <a:ext uri="{FF2B5EF4-FFF2-40B4-BE49-F238E27FC236}">
                <a16:creationId xmlns:a16="http://schemas.microsoft.com/office/drawing/2014/main" id="{7E681B67-5E16-9BCD-E180-092BBF171EE1}"/>
              </a:ext>
            </a:extLst>
          </p:cNvPr>
          <p:cNvSpPr/>
          <p:nvPr/>
        </p:nvSpPr>
        <p:spPr>
          <a:xfrm>
            <a:off x="5591621" y="2967633"/>
            <a:ext cx="2787893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spcAft>
                <a:spcPts val="450"/>
              </a:spcAft>
              <a:buNone/>
            </a:pPr>
            <a:r>
              <a:rPr lang="en-US" sz="975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🔄 GitHub Actions CI/CD</a:t>
            </a:r>
            <a:endParaRPr lang="en-US" sz="975" dirty="0"/>
          </a:p>
        </p:txBody>
      </p:sp>
      <p:sp>
        <p:nvSpPr>
          <p:cNvPr id="21" name="Text 17">
            <a:extLst>
              <a:ext uri="{FF2B5EF4-FFF2-40B4-BE49-F238E27FC236}">
                <a16:creationId xmlns:a16="http://schemas.microsoft.com/office/drawing/2014/main" id="{699C361C-C7F9-6056-6700-A79495E36308}"/>
              </a:ext>
            </a:extLst>
          </p:cNvPr>
          <p:cNvSpPr/>
          <p:nvPr/>
        </p:nvSpPr>
        <p:spPr>
          <a:xfrm>
            <a:off x="5591621" y="3167658"/>
            <a:ext cx="2787893" cy="1370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80"/>
              </a:lnSpc>
              <a:spcBef>
                <a:spcPts val="150"/>
              </a:spcBef>
              <a:spcAft>
                <a:spcPts val="150"/>
              </a:spcAft>
              <a:buNone/>
            </a:pPr>
            <a:r>
              <a:rPr lang="en-US" sz="675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Pipeline automatisé</a:t>
            </a:r>
            <a:endParaRPr lang="en-US" sz="675" dirty="0"/>
          </a:p>
        </p:txBody>
      </p:sp>
      <p:sp>
        <p:nvSpPr>
          <p:cNvPr id="22" name="Text 18">
            <a:extLst>
              <a:ext uri="{FF2B5EF4-FFF2-40B4-BE49-F238E27FC236}">
                <a16:creationId xmlns:a16="http://schemas.microsoft.com/office/drawing/2014/main" id="{D9336672-FCC4-9B05-71C0-DFEFD91D3098}"/>
              </a:ext>
            </a:extLst>
          </p:cNvPr>
          <p:cNvSpPr/>
          <p:nvPr/>
        </p:nvSpPr>
        <p:spPr>
          <a:xfrm>
            <a:off x="5591621" y="3323779"/>
            <a:ext cx="2787893" cy="1370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80"/>
              </a:lnSpc>
              <a:spcBef>
                <a:spcPts val="150"/>
              </a:spcBef>
              <a:spcAft>
                <a:spcPts val="150"/>
              </a:spcAft>
              <a:buNone/>
            </a:pPr>
            <a:r>
              <a:rPr lang="en-US" sz="675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Build &amp; tests</a:t>
            </a:r>
            <a:endParaRPr lang="en-US" sz="675" dirty="0"/>
          </a:p>
        </p:txBody>
      </p:sp>
      <p:sp>
        <p:nvSpPr>
          <p:cNvPr id="23" name="Text 19">
            <a:extLst>
              <a:ext uri="{FF2B5EF4-FFF2-40B4-BE49-F238E27FC236}">
                <a16:creationId xmlns:a16="http://schemas.microsoft.com/office/drawing/2014/main" id="{D2871115-6E86-671D-84C2-4A0474ECF6BE}"/>
              </a:ext>
            </a:extLst>
          </p:cNvPr>
          <p:cNvSpPr/>
          <p:nvPr/>
        </p:nvSpPr>
        <p:spPr>
          <a:xfrm>
            <a:off x="5591621" y="3479899"/>
            <a:ext cx="2787893" cy="1370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80"/>
              </a:lnSpc>
              <a:spcBef>
                <a:spcPts val="150"/>
              </a:spcBef>
              <a:spcAft>
                <a:spcPts val="150"/>
              </a:spcAft>
              <a:buNone/>
            </a:pPr>
            <a:r>
              <a:rPr lang="en-US" sz="675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Scan de sécurité</a:t>
            </a:r>
            <a:endParaRPr lang="en-US" sz="675" dirty="0"/>
          </a:p>
        </p:txBody>
      </p:sp>
      <p:sp>
        <p:nvSpPr>
          <p:cNvPr id="24" name="Text 20">
            <a:extLst>
              <a:ext uri="{FF2B5EF4-FFF2-40B4-BE49-F238E27FC236}">
                <a16:creationId xmlns:a16="http://schemas.microsoft.com/office/drawing/2014/main" id="{D678F36C-7198-DB52-42BA-51A25FA9AFB3}"/>
              </a:ext>
            </a:extLst>
          </p:cNvPr>
          <p:cNvSpPr/>
          <p:nvPr/>
        </p:nvSpPr>
        <p:spPr>
          <a:xfrm>
            <a:off x="5591621" y="3636020"/>
            <a:ext cx="2787893" cy="1370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80"/>
              </a:lnSpc>
              <a:spcBef>
                <a:spcPts val="150"/>
              </a:spcBef>
              <a:spcAft>
                <a:spcPts val="150"/>
              </a:spcAft>
              <a:buNone/>
            </a:pPr>
            <a:r>
              <a:rPr lang="en-US" sz="675" dirty="0" err="1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Déploiement</a:t>
            </a:r>
            <a:r>
              <a:rPr lang="en-US" sz="675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Docker &amp; k8s</a:t>
            </a:r>
            <a:endParaRPr lang="en-US" sz="675" dirty="0"/>
          </a:p>
        </p:txBody>
      </p:sp>
      <p:pic>
        <p:nvPicPr>
          <p:cNvPr id="25" name="Image 2" descr="/tmp/rasterized-gradient-e0ac8cb7.png">
            <a:extLst>
              <a:ext uri="{FF2B5EF4-FFF2-40B4-BE49-F238E27FC236}">
                <a16:creationId xmlns:a16="http://schemas.microsoft.com/office/drawing/2014/main" id="{775ABA89-36A7-6BD7-122F-2847BA3AAF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500" y="4306491"/>
            <a:ext cx="8001000" cy="571500"/>
          </a:xfrm>
          <a:prstGeom prst="rect">
            <a:avLst/>
          </a:prstGeom>
        </p:spPr>
      </p:pic>
      <p:sp>
        <p:nvSpPr>
          <p:cNvPr id="26" name="Text 21">
            <a:extLst>
              <a:ext uri="{FF2B5EF4-FFF2-40B4-BE49-F238E27FC236}">
                <a16:creationId xmlns:a16="http://schemas.microsoft.com/office/drawing/2014/main" id="{0979D712-F0C4-A500-2628-C2C6FAD19EA4}"/>
              </a:ext>
            </a:extLst>
          </p:cNvPr>
          <p:cNvSpPr/>
          <p:nvPr/>
        </p:nvSpPr>
        <p:spPr>
          <a:xfrm>
            <a:off x="666750" y="4401741"/>
            <a:ext cx="381000" cy="381000"/>
          </a:xfrm>
          <a:prstGeom prst="roundRect">
            <a:avLst>
              <a:gd name="adj" fmla="val 240000"/>
            </a:avLst>
          </a:prstGeom>
          <a:solidFill>
            <a:srgbClr val="FFFFFF">
              <a:alpha val="20000"/>
            </a:srgbClr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7" name="Text 22">
            <a:extLst>
              <a:ext uri="{FF2B5EF4-FFF2-40B4-BE49-F238E27FC236}">
                <a16:creationId xmlns:a16="http://schemas.microsoft.com/office/drawing/2014/main" id="{38767C23-4EB3-FCCC-00D1-D2622A3DA34B}"/>
              </a:ext>
            </a:extLst>
          </p:cNvPr>
          <p:cNvSpPr/>
          <p:nvPr/>
        </p:nvSpPr>
        <p:spPr>
          <a:xfrm>
            <a:off x="1162050" y="4508450"/>
            <a:ext cx="7461504" cy="1675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20"/>
              </a:lnSpc>
              <a:buNone/>
            </a:pPr>
            <a:r>
              <a:rPr lang="en-US" sz="825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Hands-on: Pipeline DevSecOps complet (GitHub Actions • Docker • Kubernetes)</a:t>
            </a:r>
            <a:endParaRPr lang="en-US" sz="825" dirty="0"/>
          </a:p>
        </p:txBody>
      </p:sp>
      <p:sp>
        <p:nvSpPr>
          <p:cNvPr id="28" name="Text 23">
            <a:extLst>
              <a:ext uri="{FF2B5EF4-FFF2-40B4-BE49-F238E27FC236}">
                <a16:creationId xmlns:a16="http://schemas.microsoft.com/office/drawing/2014/main" id="{EB001BA8-471B-4525-84AB-45C6A95F6954}"/>
              </a:ext>
            </a:extLst>
          </p:cNvPr>
          <p:cNvSpPr/>
          <p:nvPr/>
        </p:nvSpPr>
        <p:spPr>
          <a:xfrm>
            <a:off x="571500" y="4917591"/>
            <a:ext cx="854964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00"/>
              </a:lnSpc>
              <a:spcAft>
                <a:spcPts val="900"/>
              </a:spcAft>
              <a:buNone/>
            </a:pPr>
            <a:r>
              <a:rPr lang="en-US" sz="750" dirty="0">
                <a:solidFill>
                  <a:srgbClr val="47556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Formation pratique: Apprendre en faisant sur un projet réel</a:t>
            </a:r>
            <a:endParaRPr lang="en-US" sz="750" dirty="0"/>
          </a:p>
        </p:txBody>
      </p:sp>
    </p:spTree>
    <p:extLst>
      <p:ext uri="{BB962C8B-B14F-4D97-AF65-F5344CB8AC3E}">
        <p14:creationId xmlns:p14="http://schemas.microsoft.com/office/powerpoint/2010/main" val="14881558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90500" y="1047304"/>
            <a:ext cx="6519101" cy="548580"/>
          </a:xfrm>
          <a:prstGeom prst="rect">
            <a:avLst/>
          </a:prstGeom>
          <a:noFill/>
          <a:ln/>
        </p:spPr>
        <p:txBody>
          <a:bodyPr wrap="square" lIns="190500" tIns="0" rIns="0" bIns="0" rtlCol="0" anchor="t"/>
          <a:lstStyle/>
          <a:p>
            <a:pPr marL="0" indent="0" algn="l">
              <a:lnSpc>
                <a:spcPts val="4320"/>
              </a:lnSpc>
              <a:buNone/>
            </a:pPr>
            <a:r>
              <a:rPr lang="en-US" sz="3600" b="1" dirty="0">
                <a:solidFill>
                  <a:srgbClr val="1E40A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Roadmap de Transformation</a:t>
            </a:r>
            <a:endParaRPr lang="en-US" sz="3600" dirty="0"/>
          </a:p>
        </p:txBody>
      </p:sp>
      <p:sp>
        <p:nvSpPr>
          <p:cNvPr id="3" name="Text 1"/>
          <p:cNvSpPr/>
          <p:nvPr/>
        </p:nvSpPr>
        <p:spPr>
          <a:xfrm>
            <a:off x="571500" y="1938784"/>
            <a:ext cx="8001000" cy="591741"/>
          </a:xfrm>
          <a:prstGeom prst="roundRect">
            <a:avLst>
              <a:gd name="adj" fmla="val 12877"/>
            </a:avLst>
          </a:prstGeom>
          <a:solidFill>
            <a:srgbClr val="FFFFFF"/>
          </a:solidFill>
          <a:ln/>
          <a:effectLst>
            <a:outerShdw blurRad="57150" dist="19050" dir="5400000" algn="bl" rotWithShape="0">
              <a:srgbClr val="000000">
                <a:alpha val="10000"/>
              </a:srgbClr>
            </a:outerShdw>
          </a:effectLst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4" name="Image 0" descr="/tmp/rasterized-gradient-a2330a93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" y="2014984"/>
            <a:ext cx="1143000" cy="43934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961739" y="2091184"/>
            <a:ext cx="514922" cy="1269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000"/>
              </a:lnSpc>
              <a:buNone/>
            </a:pPr>
            <a:r>
              <a:rPr lang="en-US" sz="9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Phase 1</a:t>
            </a:r>
            <a:endParaRPr lang="en-US" sz="900" dirty="0"/>
          </a:p>
        </p:txBody>
      </p:sp>
      <p:sp>
        <p:nvSpPr>
          <p:cNvPr id="6" name="Text 3"/>
          <p:cNvSpPr/>
          <p:nvPr/>
        </p:nvSpPr>
        <p:spPr>
          <a:xfrm>
            <a:off x="713994" y="2237184"/>
            <a:ext cx="1010412" cy="1218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960"/>
              </a:lnSpc>
              <a:spcBef>
                <a:spcPts val="150"/>
              </a:spcBef>
              <a:spcAft>
                <a:spcPts val="150"/>
              </a:spcAft>
              <a:buNone/>
            </a:pPr>
            <a:r>
              <a:rPr lang="en-US" sz="6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2-4 sem</a:t>
            </a:r>
            <a:endParaRPr lang="en-US" sz="600" dirty="0"/>
          </a:p>
        </p:txBody>
      </p:sp>
      <p:sp>
        <p:nvSpPr>
          <p:cNvPr id="7" name="Text 4"/>
          <p:cNvSpPr/>
          <p:nvPr/>
        </p:nvSpPr>
        <p:spPr>
          <a:xfrm>
            <a:off x="1885950" y="2096542"/>
            <a:ext cx="6742557" cy="1256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90"/>
              </a:lnSpc>
              <a:spcAft>
                <a:spcPts val="150"/>
              </a:spcAft>
              <a:buNone/>
            </a:pPr>
            <a:r>
              <a:rPr lang="en-US" sz="825" b="1" dirty="0">
                <a:solidFill>
                  <a:srgbClr val="33415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Assessment &amp; Discovery</a:t>
            </a:r>
            <a:endParaRPr lang="en-US" sz="825" dirty="0"/>
          </a:p>
        </p:txBody>
      </p:sp>
      <p:sp>
        <p:nvSpPr>
          <p:cNvPr id="8" name="Text 5"/>
          <p:cNvSpPr/>
          <p:nvPr/>
        </p:nvSpPr>
        <p:spPr>
          <a:xfrm>
            <a:off x="1885950" y="2241203"/>
            <a:ext cx="6742557" cy="1218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60"/>
              </a:lnSpc>
              <a:spcBef>
                <a:spcPts val="75"/>
              </a:spcBef>
              <a:spcAft>
                <a:spcPts val="75"/>
              </a:spcAft>
              <a:buNone/>
            </a:pPr>
            <a:r>
              <a:rPr lang="en-US" sz="600" dirty="0">
                <a:solidFill>
                  <a:srgbClr val="33415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Audit infra/apps • Risques • KPIs • Équipe</a:t>
            </a:r>
            <a:endParaRPr lang="en-US" sz="600" dirty="0"/>
          </a:p>
        </p:txBody>
      </p:sp>
      <p:sp>
        <p:nvSpPr>
          <p:cNvPr id="9" name="Text 6"/>
          <p:cNvSpPr/>
          <p:nvPr/>
        </p:nvSpPr>
        <p:spPr>
          <a:xfrm>
            <a:off x="571500" y="2587675"/>
            <a:ext cx="8001000" cy="591741"/>
          </a:xfrm>
          <a:prstGeom prst="roundRect">
            <a:avLst>
              <a:gd name="adj" fmla="val 12877"/>
            </a:avLst>
          </a:prstGeom>
          <a:solidFill>
            <a:srgbClr val="FFFFFF"/>
          </a:solidFill>
          <a:ln/>
          <a:effectLst>
            <a:outerShdw blurRad="57150" dist="19050" dir="5400000" algn="bl" rotWithShape="0">
              <a:srgbClr val="000000">
                <a:alpha val="10000"/>
              </a:srgbClr>
            </a:outerShdw>
          </a:effectLst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10" name="Image 1" descr="/tmp/rasterized-gradient-b1483234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700" y="2663875"/>
            <a:ext cx="1143000" cy="439341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961739" y="2740075"/>
            <a:ext cx="514922" cy="1269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000"/>
              </a:lnSpc>
              <a:buNone/>
            </a:pPr>
            <a:r>
              <a:rPr lang="en-US" sz="9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Phase 2</a:t>
            </a:r>
            <a:endParaRPr lang="en-US" sz="900" dirty="0"/>
          </a:p>
        </p:txBody>
      </p:sp>
      <p:sp>
        <p:nvSpPr>
          <p:cNvPr id="12" name="Text 8"/>
          <p:cNvSpPr/>
          <p:nvPr/>
        </p:nvSpPr>
        <p:spPr>
          <a:xfrm>
            <a:off x="713994" y="2886075"/>
            <a:ext cx="1010412" cy="1218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960"/>
              </a:lnSpc>
              <a:spcBef>
                <a:spcPts val="150"/>
              </a:spcBef>
              <a:spcAft>
                <a:spcPts val="150"/>
              </a:spcAft>
              <a:buNone/>
            </a:pPr>
            <a:r>
              <a:rPr lang="en-US" sz="6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1-2 mois</a:t>
            </a:r>
            <a:endParaRPr lang="en-US" sz="600" dirty="0"/>
          </a:p>
        </p:txBody>
      </p:sp>
      <p:sp>
        <p:nvSpPr>
          <p:cNvPr id="13" name="Text 9"/>
          <p:cNvSpPr/>
          <p:nvPr/>
        </p:nvSpPr>
        <p:spPr>
          <a:xfrm>
            <a:off x="1885950" y="2745432"/>
            <a:ext cx="6742557" cy="1256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90"/>
              </a:lnSpc>
              <a:spcAft>
                <a:spcPts val="150"/>
              </a:spcAft>
              <a:buNone/>
            </a:pPr>
            <a:r>
              <a:rPr lang="en-US" sz="825" b="1" dirty="0">
                <a:solidFill>
                  <a:srgbClr val="CA8A0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Quick Wins</a:t>
            </a:r>
            <a:endParaRPr lang="en-US" sz="825" dirty="0"/>
          </a:p>
        </p:txBody>
      </p:sp>
      <p:sp>
        <p:nvSpPr>
          <p:cNvPr id="14" name="Text 10"/>
          <p:cNvSpPr/>
          <p:nvPr/>
        </p:nvSpPr>
        <p:spPr>
          <a:xfrm>
            <a:off x="1885950" y="2890093"/>
            <a:ext cx="6742557" cy="1218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60"/>
              </a:lnSpc>
              <a:spcBef>
                <a:spcPts val="75"/>
              </a:spcBef>
              <a:spcAft>
                <a:spcPts val="75"/>
              </a:spcAft>
              <a:buNone/>
            </a:pPr>
            <a:r>
              <a:rPr lang="en-US" sz="600" dirty="0">
                <a:solidFill>
                  <a:srgbClr val="33415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CI/CD basique • SAST • Secrets • SCA • Conteneurs</a:t>
            </a:r>
            <a:endParaRPr lang="en-US" sz="600" dirty="0"/>
          </a:p>
        </p:txBody>
      </p:sp>
      <p:sp>
        <p:nvSpPr>
          <p:cNvPr id="15" name="Text 11"/>
          <p:cNvSpPr/>
          <p:nvPr/>
        </p:nvSpPr>
        <p:spPr>
          <a:xfrm>
            <a:off x="571500" y="3236565"/>
            <a:ext cx="8001000" cy="591741"/>
          </a:xfrm>
          <a:prstGeom prst="roundRect">
            <a:avLst>
              <a:gd name="adj" fmla="val 12877"/>
            </a:avLst>
          </a:prstGeom>
          <a:solidFill>
            <a:srgbClr val="FFFFFF"/>
          </a:solidFill>
          <a:ln/>
          <a:effectLst>
            <a:outerShdw blurRad="57150" dist="19050" dir="5400000" algn="bl" rotWithShape="0">
              <a:srgbClr val="000000">
                <a:alpha val="10000"/>
              </a:srgbClr>
            </a:outerShdw>
          </a:effectLst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16" name="Image 2" descr="/tmp/rasterized-gradient-9298190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700" y="3312765"/>
            <a:ext cx="1143000" cy="439341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961739" y="3388965"/>
            <a:ext cx="514922" cy="1269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000"/>
              </a:lnSpc>
              <a:buNone/>
            </a:pPr>
            <a:r>
              <a:rPr lang="en-US" sz="9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Phase 3</a:t>
            </a:r>
            <a:endParaRPr lang="en-US" sz="900" dirty="0"/>
          </a:p>
        </p:txBody>
      </p:sp>
      <p:sp>
        <p:nvSpPr>
          <p:cNvPr id="18" name="Text 13"/>
          <p:cNvSpPr/>
          <p:nvPr/>
        </p:nvSpPr>
        <p:spPr>
          <a:xfrm>
            <a:off x="713994" y="3534966"/>
            <a:ext cx="1010412" cy="1218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960"/>
              </a:lnSpc>
              <a:spcBef>
                <a:spcPts val="150"/>
              </a:spcBef>
              <a:spcAft>
                <a:spcPts val="150"/>
              </a:spcAft>
              <a:buNone/>
            </a:pPr>
            <a:r>
              <a:rPr lang="en-US" sz="6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2-4 mois</a:t>
            </a:r>
            <a:endParaRPr lang="en-US" sz="600" dirty="0"/>
          </a:p>
        </p:txBody>
      </p:sp>
      <p:sp>
        <p:nvSpPr>
          <p:cNvPr id="19" name="Text 14"/>
          <p:cNvSpPr/>
          <p:nvPr/>
        </p:nvSpPr>
        <p:spPr>
          <a:xfrm>
            <a:off x="1885950" y="3394323"/>
            <a:ext cx="6742557" cy="1256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90"/>
              </a:lnSpc>
              <a:spcAft>
                <a:spcPts val="150"/>
              </a:spcAft>
              <a:buNone/>
            </a:pPr>
            <a:r>
              <a:rPr lang="en-US" sz="825" b="1" dirty="0">
                <a:solidFill>
                  <a:srgbClr val="15803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Automatisation Complète</a:t>
            </a:r>
            <a:endParaRPr lang="en-US" sz="825" dirty="0"/>
          </a:p>
        </p:txBody>
      </p:sp>
      <p:sp>
        <p:nvSpPr>
          <p:cNvPr id="20" name="Text 15"/>
          <p:cNvSpPr/>
          <p:nvPr/>
        </p:nvSpPr>
        <p:spPr>
          <a:xfrm>
            <a:off x="1885950" y="3538984"/>
            <a:ext cx="6742557" cy="1218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60"/>
              </a:lnSpc>
              <a:spcBef>
                <a:spcPts val="75"/>
              </a:spcBef>
              <a:spcAft>
                <a:spcPts val="75"/>
              </a:spcAft>
              <a:buNone/>
            </a:pPr>
            <a:r>
              <a:rPr lang="en-US" sz="600" dirty="0">
                <a:solidFill>
                  <a:srgbClr val="33415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Kubernetes • Signing • SBOM • GitOps • Kyverno • Observabilité</a:t>
            </a:r>
            <a:endParaRPr lang="en-US" sz="600" dirty="0"/>
          </a:p>
        </p:txBody>
      </p:sp>
      <p:sp>
        <p:nvSpPr>
          <p:cNvPr id="21" name="Text 16"/>
          <p:cNvSpPr/>
          <p:nvPr/>
        </p:nvSpPr>
        <p:spPr>
          <a:xfrm>
            <a:off x="571500" y="3885456"/>
            <a:ext cx="8001000" cy="591741"/>
          </a:xfrm>
          <a:prstGeom prst="roundRect">
            <a:avLst>
              <a:gd name="adj" fmla="val 12877"/>
            </a:avLst>
          </a:prstGeom>
          <a:solidFill>
            <a:srgbClr val="FFFFFF"/>
          </a:solidFill>
          <a:ln/>
          <a:effectLst>
            <a:outerShdw blurRad="57150" dist="19050" dir="5400000" algn="bl" rotWithShape="0">
              <a:srgbClr val="000000">
                <a:alpha val="10000"/>
              </a:srgbClr>
            </a:outerShdw>
          </a:effectLst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22" name="Image 3" descr="/tmp/rasterized-gradient-be73bc63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7700" y="3961656"/>
            <a:ext cx="1143000" cy="439341"/>
          </a:xfrm>
          <a:prstGeom prst="rect">
            <a:avLst/>
          </a:prstGeom>
        </p:spPr>
      </p:pic>
      <p:sp>
        <p:nvSpPr>
          <p:cNvPr id="23" name="Text 17"/>
          <p:cNvSpPr/>
          <p:nvPr/>
        </p:nvSpPr>
        <p:spPr>
          <a:xfrm>
            <a:off x="961739" y="4037856"/>
            <a:ext cx="514922" cy="1269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000"/>
              </a:lnSpc>
              <a:buNone/>
            </a:pPr>
            <a:r>
              <a:rPr lang="en-US" sz="9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Phase 4</a:t>
            </a:r>
            <a:endParaRPr lang="en-US" sz="900" dirty="0"/>
          </a:p>
        </p:txBody>
      </p:sp>
      <p:sp>
        <p:nvSpPr>
          <p:cNvPr id="24" name="Text 18"/>
          <p:cNvSpPr/>
          <p:nvPr/>
        </p:nvSpPr>
        <p:spPr>
          <a:xfrm>
            <a:off x="713994" y="4183856"/>
            <a:ext cx="1010412" cy="1218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960"/>
              </a:lnSpc>
              <a:spcBef>
                <a:spcPts val="150"/>
              </a:spcBef>
              <a:spcAft>
                <a:spcPts val="150"/>
              </a:spcAft>
              <a:buNone/>
            </a:pPr>
            <a:r>
              <a:rPr lang="en-US" sz="6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Continu</a:t>
            </a:r>
            <a:endParaRPr lang="en-US" sz="600" dirty="0"/>
          </a:p>
        </p:txBody>
      </p:sp>
      <p:sp>
        <p:nvSpPr>
          <p:cNvPr id="25" name="Text 19"/>
          <p:cNvSpPr/>
          <p:nvPr/>
        </p:nvSpPr>
        <p:spPr>
          <a:xfrm>
            <a:off x="1885950" y="4043214"/>
            <a:ext cx="6742557" cy="1256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90"/>
              </a:lnSpc>
              <a:spcAft>
                <a:spcPts val="150"/>
              </a:spcAft>
              <a:buNone/>
            </a:pPr>
            <a:r>
              <a:rPr lang="en-US" sz="825" b="1" dirty="0">
                <a:solidFill>
                  <a:srgbClr val="16A34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Optimisation &amp; Scale</a:t>
            </a:r>
            <a:endParaRPr lang="en-US" sz="825" dirty="0"/>
          </a:p>
        </p:txBody>
      </p:sp>
      <p:sp>
        <p:nvSpPr>
          <p:cNvPr id="26" name="Text 20"/>
          <p:cNvSpPr/>
          <p:nvPr/>
        </p:nvSpPr>
        <p:spPr>
          <a:xfrm>
            <a:off x="1885950" y="4187875"/>
            <a:ext cx="6742557" cy="1218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60"/>
              </a:lnSpc>
              <a:spcBef>
                <a:spcPts val="75"/>
              </a:spcBef>
              <a:spcAft>
                <a:spcPts val="75"/>
              </a:spcAft>
              <a:buNone/>
            </a:pPr>
            <a:r>
              <a:rPr lang="en-US" sz="600" dirty="0">
                <a:solidFill>
                  <a:srgbClr val="33415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KPIs • Multi-deploy/jour • Formation • Extension</a:t>
            </a:r>
            <a:endParaRPr lang="en-US" sz="600" dirty="0"/>
          </a:p>
        </p:txBody>
      </p:sp>
      <p:sp>
        <p:nvSpPr>
          <p:cNvPr id="27" name="Text 21"/>
          <p:cNvSpPr/>
          <p:nvPr/>
        </p:nvSpPr>
        <p:spPr>
          <a:xfrm>
            <a:off x="381000" y="4686300"/>
            <a:ext cx="854964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00"/>
              </a:lnSpc>
              <a:spcAft>
                <a:spcPts val="900"/>
              </a:spcAft>
              <a:buNone/>
            </a:pPr>
            <a:r>
              <a:rPr lang="en-US" sz="750" dirty="0">
                <a:solidFill>
                  <a:srgbClr val="47556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Transformation progressive: 6-12 mois avec approche itérative</a:t>
            </a:r>
            <a:endParaRPr lang="en-US" sz="75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90500" y="815876"/>
            <a:ext cx="4916043" cy="548580"/>
          </a:xfrm>
          <a:prstGeom prst="rect">
            <a:avLst/>
          </a:prstGeom>
          <a:noFill/>
          <a:ln/>
        </p:spPr>
        <p:txBody>
          <a:bodyPr wrap="square" lIns="190500" tIns="0" rIns="0" bIns="0" rtlCol="0" anchor="t"/>
          <a:lstStyle/>
          <a:p>
            <a:pPr marL="0" indent="0" algn="l">
              <a:lnSpc>
                <a:spcPts val="4320"/>
              </a:lnSpc>
              <a:buNone/>
            </a:pPr>
            <a:r>
              <a:rPr lang="en-US" sz="3600" b="1" dirty="0">
                <a:solidFill>
                  <a:srgbClr val="16A34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Schéma Récapitulatif</a:t>
            </a:r>
            <a:endParaRPr lang="en-US" sz="3600" dirty="0"/>
          </a:p>
        </p:txBody>
      </p:sp>
      <p:pic>
        <p:nvPicPr>
          <p:cNvPr id="3" name="Image 0" descr="/tmp/rasterized-gradient-f97a6098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1707356"/>
            <a:ext cx="8001000" cy="45511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47700" y="1783556"/>
            <a:ext cx="8005572" cy="1370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80"/>
              </a:lnSpc>
              <a:spcAft>
                <a:spcPts val="225"/>
              </a:spcAft>
              <a:buNone/>
            </a:pPr>
            <a:r>
              <a:rPr lang="en-US" sz="9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1. Développeur</a:t>
            </a:r>
            <a:endParaRPr lang="en-US" sz="900" dirty="0"/>
          </a:p>
        </p:txBody>
      </p:sp>
      <p:sp>
        <p:nvSpPr>
          <p:cNvPr id="5" name="Text 2"/>
          <p:cNvSpPr/>
          <p:nvPr/>
        </p:nvSpPr>
        <p:spPr>
          <a:xfrm>
            <a:off x="647700" y="1949202"/>
            <a:ext cx="8005572" cy="1370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80"/>
              </a:lnSpc>
              <a:buNone/>
            </a:pPr>
            <a:r>
              <a:rPr lang="en-US" sz="675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Pre-commit • IDE Security • Git Protection • Shift-Left</a:t>
            </a:r>
            <a:endParaRPr lang="en-US" sz="675" dirty="0"/>
          </a:p>
        </p:txBody>
      </p:sp>
      <p:sp>
        <p:nvSpPr>
          <p:cNvPr id="6" name="Text 3"/>
          <p:cNvSpPr/>
          <p:nvPr/>
        </p:nvSpPr>
        <p:spPr>
          <a:xfrm>
            <a:off x="491490" y="2219623"/>
            <a:ext cx="8161020" cy="2132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80"/>
              </a:lnSpc>
              <a:buNone/>
            </a:pPr>
            <a:r>
              <a:rPr lang="en-US" sz="1050" dirty="0">
                <a:solidFill>
                  <a:srgbClr val="15803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⬇</a:t>
            </a:r>
            <a:endParaRPr lang="en-US" sz="1050" dirty="0"/>
          </a:p>
        </p:txBody>
      </p:sp>
      <p:pic>
        <p:nvPicPr>
          <p:cNvPr id="7" name="Image 1" descr="/tmp/rasterized-gradient-35c97e8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2490043"/>
            <a:ext cx="8001000" cy="605582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647700" y="2566243"/>
            <a:ext cx="8005572" cy="1370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80"/>
              </a:lnSpc>
              <a:spcAft>
                <a:spcPts val="225"/>
              </a:spcAft>
              <a:buNone/>
            </a:pPr>
            <a:r>
              <a:rPr lang="en-US" sz="9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2. CI/CD Supply Chain (10 étapes)</a:t>
            </a:r>
            <a:endParaRPr lang="en-US" sz="900" dirty="0"/>
          </a:p>
        </p:txBody>
      </p:sp>
      <p:sp>
        <p:nvSpPr>
          <p:cNvPr id="9" name="Text 5"/>
          <p:cNvSpPr/>
          <p:nvPr/>
        </p:nvSpPr>
        <p:spPr>
          <a:xfrm>
            <a:off x="647700" y="2731889"/>
            <a:ext cx="8005572" cy="1370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80"/>
              </a:lnSpc>
              <a:buNone/>
            </a:pPr>
            <a:r>
              <a:rPr lang="en-US" sz="675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Build • SAST • Secrets • SCA • IaC • Docker • Registry • Deploy • DAST • Notif</a:t>
            </a:r>
            <a:endParaRPr lang="en-US" sz="675" dirty="0"/>
          </a:p>
        </p:txBody>
      </p:sp>
      <p:sp>
        <p:nvSpPr>
          <p:cNvPr id="10" name="Text 6"/>
          <p:cNvSpPr/>
          <p:nvPr/>
        </p:nvSpPr>
        <p:spPr>
          <a:xfrm>
            <a:off x="647700" y="2897535"/>
            <a:ext cx="8005572" cy="1218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60"/>
              </a:lnSpc>
              <a:spcBef>
                <a:spcPts val="225"/>
              </a:spcBef>
              <a:buNone/>
            </a:pPr>
            <a:r>
              <a:rPr lang="en-US" sz="6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Quality Gates + Image Signing + SBOM</a:t>
            </a:r>
            <a:endParaRPr lang="en-US" sz="600" dirty="0"/>
          </a:p>
        </p:txBody>
      </p:sp>
      <p:sp>
        <p:nvSpPr>
          <p:cNvPr id="11" name="Text 7"/>
          <p:cNvSpPr/>
          <p:nvPr/>
        </p:nvSpPr>
        <p:spPr>
          <a:xfrm>
            <a:off x="491490" y="3152775"/>
            <a:ext cx="8161020" cy="2132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80"/>
              </a:lnSpc>
              <a:buNone/>
            </a:pPr>
            <a:r>
              <a:rPr lang="en-US" sz="1050" dirty="0">
                <a:solidFill>
                  <a:srgbClr val="15803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⬇</a:t>
            </a:r>
            <a:endParaRPr lang="en-US" sz="1050" dirty="0"/>
          </a:p>
        </p:txBody>
      </p:sp>
      <p:pic>
        <p:nvPicPr>
          <p:cNvPr id="12" name="Image 2" descr="/tmp/rasterized-gradient-fbe1b991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500" y="3423196"/>
            <a:ext cx="8001000" cy="455116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647700" y="3499396"/>
            <a:ext cx="8005572" cy="1370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80"/>
              </a:lnSpc>
              <a:spcAft>
                <a:spcPts val="225"/>
              </a:spcAft>
              <a:buNone/>
            </a:pPr>
            <a:r>
              <a:rPr lang="en-US" sz="9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3. Kubernetes Sécurisé</a:t>
            </a:r>
            <a:endParaRPr lang="en-US" sz="900" dirty="0"/>
          </a:p>
        </p:txBody>
      </p:sp>
      <p:sp>
        <p:nvSpPr>
          <p:cNvPr id="14" name="Text 9"/>
          <p:cNvSpPr/>
          <p:nvPr/>
        </p:nvSpPr>
        <p:spPr>
          <a:xfrm>
            <a:off x="647700" y="3665041"/>
            <a:ext cx="8005572" cy="1370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80"/>
              </a:lnSpc>
              <a:buNone/>
            </a:pPr>
            <a:r>
              <a:rPr lang="en-US" sz="675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Kyverno • Falco • Network Policies • RBAC • Security Context • Compliance</a:t>
            </a:r>
            <a:endParaRPr lang="en-US" sz="675" dirty="0"/>
          </a:p>
        </p:txBody>
      </p:sp>
      <p:sp>
        <p:nvSpPr>
          <p:cNvPr id="15" name="Text 10"/>
          <p:cNvSpPr/>
          <p:nvPr/>
        </p:nvSpPr>
        <p:spPr>
          <a:xfrm>
            <a:off x="491490" y="3935462"/>
            <a:ext cx="8161020" cy="2132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80"/>
              </a:lnSpc>
              <a:buNone/>
            </a:pPr>
            <a:r>
              <a:rPr lang="en-US" sz="1050" dirty="0">
                <a:solidFill>
                  <a:srgbClr val="6D28D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⬇</a:t>
            </a:r>
            <a:endParaRPr lang="en-US" sz="1050" dirty="0"/>
          </a:p>
        </p:txBody>
      </p:sp>
      <p:pic>
        <p:nvPicPr>
          <p:cNvPr id="16" name="Image 3" descr="/tmp/rasterized-gradient-9060c81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500" y="4205883"/>
            <a:ext cx="8001000" cy="455116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647700" y="4282083"/>
            <a:ext cx="8005572" cy="1370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80"/>
              </a:lnSpc>
              <a:spcAft>
                <a:spcPts val="225"/>
              </a:spcAft>
              <a:buNone/>
            </a:pPr>
            <a:r>
              <a:rPr lang="en-US" sz="9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4. Observabilité APM (Coroot)</a:t>
            </a:r>
            <a:endParaRPr lang="en-US" sz="900" dirty="0"/>
          </a:p>
        </p:txBody>
      </p:sp>
      <p:sp>
        <p:nvSpPr>
          <p:cNvPr id="18" name="Text 12"/>
          <p:cNvSpPr/>
          <p:nvPr/>
        </p:nvSpPr>
        <p:spPr>
          <a:xfrm>
            <a:off x="647700" y="4447729"/>
            <a:ext cx="8005572" cy="1370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80"/>
              </a:lnSpc>
              <a:buNone/>
            </a:pPr>
            <a:r>
              <a:rPr lang="en-US" sz="675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eBPF • Zero-instrumentation • Traçage distribué • Log Monitoring • Profiling • Coûts</a:t>
            </a:r>
            <a:endParaRPr lang="en-US" sz="675" dirty="0"/>
          </a:p>
        </p:txBody>
      </p:sp>
      <p:sp>
        <p:nvSpPr>
          <p:cNvPr id="19" name="Text 13"/>
          <p:cNvSpPr/>
          <p:nvPr/>
        </p:nvSpPr>
        <p:spPr>
          <a:xfrm>
            <a:off x="381000" y="4686300"/>
            <a:ext cx="854964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00"/>
              </a:lnSpc>
              <a:spcAft>
                <a:spcPts val="900"/>
              </a:spcAft>
              <a:buNone/>
            </a:pPr>
            <a:r>
              <a:rPr lang="en-US" sz="750" dirty="0">
                <a:solidFill>
                  <a:srgbClr val="47556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Pipeline DevSecOps complet avec feedback continu: Code → CI/CD → K8s → Observabilité</a:t>
            </a:r>
            <a:endParaRPr lang="en-US" sz="75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90500" y="882848"/>
            <a:ext cx="6315075" cy="548580"/>
          </a:xfrm>
          <a:prstGeom prst="rect">
            <a:avLst/>
          </a:prstGeom>
          <a:noFill/>
          <a:ln/>
        </p:spPr>
        <p:txBody>
          <a:bodyPr wrap="square" lIns="190500" tIns="0" rIns="0" bIns="0" rtlCol="0" anchor="t"/>
          <a:lstStyle/>
          <a:p>
            <a:pPr marL="0" indent="0" algn="l">
              <a:lnSpc>
                <a:spcPts val="4320"/>
              </a:lnSpc>
              <a:buNone/>
            </a:pPr>
            <a:r>
              <a:rPr lang="en-US" sz="3600" b="1" dirty="0">
                <a:solidFill>
                  <a:srgbClr val="16A34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Transformation DevSecOps</a:t>
            </a:r>
            <a:endParaRPr lang="en-US" sz="3600" dirty="0"/>
          </a:p>
        </p:txBody>
      </p:sp>
      <p:pic>
        <p:nvPicPr>
          <p:cNvPr id="3" name="Image 0" descr="/tmp/rasterized-gradient-d033c67c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1774329"/>
            <a:ext cx="8001000" cy="148441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604611" y="1926729"/>
            <a:ext cx="3934777" cy="2539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000"/>
              </a:lnSpc>
              <a:spcAft>
                <a:spcPts val="750"/>
              </a:spcAft>
              <a:buNone/>
            </a:pPr>
            <a:r>
              <a:rPr lang="en-US" sz="18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Résultats Attendus</a:t>
            </a:r>
            <a:endParaRPr lang="en-US" sz="1800" dirty="0"/>
          </a:p>
        </p:txBody>
      </p:sp>
      <p:sp>
        <p:nvSpPr>
          <p:cNvPr id="5" name="Text 2"/>
          <p:cNvSpPr/>
          <p:nvPr/>
        </p:nvSpPr>
        <p:spPr>
          <a:xfrm>
            <a:off x="699516" y="2275880"/>
            <a:ext cx="2487168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4800"/>
              </a:lnSpc>
              <a:buNone/>
            </a:pPr>
            <a:r>
              <a:rPr lang="en-US" sz="30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-80%</a:t>
            </a:r>
            <a:endParaRPr lang="en-US" sz="3000" dirty="0"/>
          </a:p>
        </p:txBody>
      </p:sp>
      <p:sp>
        <p:nvSpPr>
          <p:cNvPr id="6" name="Text 3"/>
          <p:cNvSpPr/>
          <p:nvPr/>
        </p:nvSpPr>
        <p:spPr>
          <a:xfrm>
            <a:off x="699516" y="2904530"/>
            <a:ext cx="2487168" cy="1827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440"/>
              </a:lnSpc>
              <a:spcBef>
                <a:spcPts val="150"/>
              </a:spcBef>
              <a:spcAft>
                <a:spcPts val="150"/>
              </a:spcAft>
              <a:buNone/>
            </a:pPr>
            <a:r>
              <a:rPr lang="en-US" sz="9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Incidents</a:t>
            </a:r>
            <a:endParaRPr lang="en-US" sz="900" dirty="0"/>
          </a:p>
        </p:txBody>
      </p:sp>
      <p:sp>
        <p:nvSpPr>
          <p:cNvPr id="7" name="Text 4"/>
          <p:cNvSpPr/>
          <p:nvPr/>
        </p:nvSpPr>
        <p:spPr>
          <a:xfrm>
            <a:off x="3328416" y="2275880"/>
            <a:ext cx="2487168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4800"/>
              </a:lnSpc>
              <a:buNone/>
            </a:pPr>
            <a:r>
              <a:rPr lang="en-US" sz="30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100%</a:t>
            </a:r>
            <a:endParaRPr lang="en-US" sz="3000" dirty="0"/>
          </a:p>
        </p:txBody>
      </p:sp>
      <p:sp>
        <p:nvSpPr>
          <p:cNvPr id="8" name="Text 5"/>
          <p:cNvSpPr/>
          <p:nvPr/>
        </p:nvSpPr>
        <p:spPr>
          <a:xfrm>
            <a:off x="3328416" y="2904530"/>
            <a:ext cx="2487168" cy="1827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440"/>
              </a:lnSpc>
              <a:spcBef>
                <a:spcPts val="150"/>
              </a:spcBef>
              <a:spcAft>
                <a:spcPts val="150"/>
              </a:spcAft>
              <a:buNone/>
            </a:pPr>
            <a:r>
              <a:rPr lang="en-US" sz="9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Conformité</a:t>
            </a:r>
            <a:endParaRPr lang="en-US" sz="900" dirty="0"/>
          </a:p>
        </p:txBody>
      </p:sp>
      <p:sp>
        <p:nvSpPr>
          <p:cNvPr id="9" name="Text 6"/>
          <p:cNvSpPr/>
          <p:nvPr/>
        </p:nvSpPr>
        <p:spPr>
          <a:xfrm>
            <a:off x="5957316" y="2275880"/>
            <a:ext cx="2487168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4800"/>
              </a:lnSpc>
              <a:buNone/>
            </a:pPr>
            <a:r>
              <a:rPr lang="en-US" sz="30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+0%</a:t>
            </a:r>
            <a:endParaRPr lang="en-US" sz="3000" dirty="0"/>
          </a:p>
        </p:txBody>
      </p:sp>
      <p:sp>
        <p:nvSpPr>
          <p:cNvPr id="10" name="Text 7"/>
          <p:cNvSpPr/>
          <p:nvPr/>
        </p:nvSpPr>
        <p:spPr>
          <a:xfrm>
            <a:off x="5957316" y="2904530"/>
            <a:ext cx="2487168" cy="1827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440"/>
              </a:lnSpc>
              <a:spcBef>
                <a:spcPts val="150"/>
              </a:spcBef>
              <a:spcAft>
                <a:spcPts val="150"/>
              </a:spcAft>
              <a:buNone/>
            </a:pPr>
            <a:r>
              <a:rPr lang="en-US" sz="9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Ralentissement</a:t>
            </a:r>
            <a:endParaRPr lang="en-US" sz="900" dirty="0"/>
          </a:p>
        </p:txBody>
      </p:sp>
      <p:sp>
        <p:nvSpPr>
          <p:cNvPr id="11" name="Text 8"/>
          <p:cNvSpPr/>
          <p:nvPr/>
        </p:nvSpPr>
        <p:spPr>
          <a:xfrm>
            <a:off x="571500" y="3373041"/>
            <a:ext cx="3952875" cy="529530"/>
          </a:xfrm>
          <a:prstGeom prst="roundRect">
            <a:avLst>
              <a:gd name="adj" fmla="val 14390"/>
            </a:avLst>
          </a:prstGeom>
          <a:solidFill>
            <a:srgbClr val="FFFFFF"/>
          </a:solidFill>
          <a:ln/>
          <a:effectLst>
            <a:outerShdw blurRad="76200" dist="19050" dir="5400000" algn="bl" rotWithShape="0">
              <a:srgbClr val="000000">
                <a:alpha val="10000"/>
              </a:srgbClr>
            </a:outerShdw>
          </a:effectLst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2" name="Shape 9"/>
          <p:cNvSpPr/>
          <p:nvPr/>
        </p:nvSpPr>
        <p:spPr>
          <a:xfrm>
            <a:off x="590550" y="3373041"/>
            <a:ext cx="0" cy="529530"/>
          </a:xfrm>
          <a:prstGeom prst="line">
            <a:avLst/>
          </a:prstGeom>
          <a:noFill/>
          <a:ln w="38100">
            <a:solidFill>
              <a:srgbClr val="1E40AF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13" name="Text 10"/>
          <p:cNvSpPr/>
          <p:nvPr/>
        </p:nvSpPr>
        <p:spPr>
          <a:xfrm>
            <a:off x="704850" y="3468291"/>
            <a:ext cx="3798761" cy="1485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70"/>
              </a:lnSpc>
              <a:spcAft>
                <a:spcPts val="300"/>
              </a:spcAft>
              <a:buNone/>
            </a:pPr>
            <a:r>
              <a:rPr lang="en-US" sz="975" b="1" dirty="0">
                <a:solidFill>
                  <a:srgbClr val="1E40A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Culture</a:t>
            </a:r>
            <a:endParaRPr lang="en-US" sz="975" dirty="0"/>
          </a:p>
        </p:txBody>
      </p:sp>
      <p:sp>
        <p:nvSpPr>
          <p:cNvPr id="14" name="Text 11"/>
          <p:cNvSpPr/>
          <p:nvPr/>
        </p:nvSpPr>
        <p:spPr>
          <a:xfrm>
            <a:off x="704850" y="3654921"/>
            <a:ext cx="3798761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750" dirty="0">
                <a:solidFill>
                  <a:srgbClr val="33415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Collaboration Dev-Sec-Ops</a:t>
            </a:r>
            <a:endParaRPr lang="en-US" sz="750" dirty="0"/>
          </a:p>
        </p:txBody>
      </p:sp>
      <p:sp>
        <p:nvSpPr>
          <p:cNvPr id="15" name="Text 12"/>
          <p:cNvSpPr/>
          <p:nvPr/>
        </p:nvSpPr>
        <p:spPr>
          <a:xfrm>
            <a:off x="4619625" y="3373041"/>
            <a:ext cx="3952875" cy="529530"/>
          </a:xfrm>
          <a:prstGeom prst="roundRect">
            <a:avLst>
              <a:gd name="adj" fmla="val 14390"/>
            </a:avLst>
          </a:prstGeom>
          <a:solidFill>
            <a:srgbClr val="FFFFFF"/>
          </a:solidFill>
          <a:ln/>
          <a:effectLst>
            <a:outerShdw blurRad="76200" dist="19050" dir="5400000" algn="bl" rotWithShape="0">
              <a:srgbClr val="000000">
                <a:alpha val="10000"/>
              </a:srgbClr>
            </a:outerShdw>
          </a:effectLst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6" name="Shape 13"/>
          <p:cNvSpPr/>
          <p:nvPr/>
        </p:nvSpPr>
        <p:spPr>
          <a:xfrm>
            <a:off x="4638675" y="3373041"/>
            <a:ext cx="0" cy="529530"/>
          </a:xfrm>
          <a:prstGeom prst="line">
            <a:avLst/>
          </a:prstGeom>
          <a:noFill/>
          <a:ln w="38100">
            <a:solidFill>
              <a:srgbClr val="0891B2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17" name="Text 14"/>
          <p:cNvSpPr/>
          <p:nvPr/>
        </p:nvSpPr>
        <p:spPr>
          <a:xfrm>
            <a:off x="4752975" y="3468291"/>
            <a:ext cx="3798761" cy="1485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70"/>
              </a:lnSpc>
              <a:spcAft>
                <a:spcPts val="300"/>
              </a:spcAft>
              <a:buNone/>
            </a:pPr>
            <a:r>
              <a:rPr lang="en-US" sz="975" b="1" dirty="0">
                <a:solidFill>
                  <a:srgbClr val="0891B2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Automatisation</a:t>
            </a:r>
            <a:endParaRPr lang="en-US" sz="975" dirty="0"/>
          </a:p>
        </p:txBody>
      </p:sp>
      <p:sp>
        <p:nvSpPr>
          <p:cNvPr id="18" name="Text 15"/>
          <p:cNvSpPr/>
          <p:nvPr/>
        </p:nvSpPr>
        <p:spPr>
          <a:xfrm>
            <a:off x="4752975" y="3654921"/>
            <a:ext cx="3798761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750" dirty="0">
                <a:solidFill>
                  <a:srgbClr val="33415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Pipeline CI/CD sécurisé</a:t>
            </a:r>
            <a:endParaRPr lang="en-US" sz="750" dirty="0"/>
          </a:p>
        </p:txBody>
      </p:sp>
      <p:sp>
        <p:nvSpPr>
          <p:cNvPr id="19" name="Text 16"/>
          <p:cNvSpPr/>
          <p:nvPr/>
        </p:nvSpPr>
        <p:spPr>
          <a:xfrm>
            <a:off x="571500" y="4016871"/>
            <a:ext cx="3952875" cy="529530"/>
          </a:xfrm>
          <a:prstGeom prst="roundRect">
            <a:avLst>
              <a:gd name="adj" fmla="val 14390"/>
            </a:avLst>
          </a:prstGeom>
          <a:solidFill>
            <a:srgbClr val="FFFFFF"/>
          </a:solidFill>
          <a:ln/>
          <a:effectLst>
            <a:outerShdw blurRad="76200" dist="19050" dir="5400000" algn="bl" rotWithShape="0">
              <a:srgbClr val="000000">
                <a:alpha val="10000"/>
              </a:srgbClr>
            </a:outerShdw>
          </a:effectLst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0" name="Shape 17"/>
          <p:cNvSpPr/>
          <p:nvPr/>
        </p:nvSpPr>
        <p:spPr>
          <a:xfrm>
            <a:off x="590550" y="4016871"/>
            <a:ext cx="0" cy="529530"/>
          </a:xfrm>
          <a:prstGeom prst="line">
            <a:avLst/>
          </a:prstGeom>
          <a:noFill/>
          <a:ln w="38100">
            <a:solidFill>
              <a:srgbClr val="15803D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21" name="Text 18"/>
          <p:cNvSpPr/>
          <p:nvPr/>
        </p:nvSpPr>
        <p:spPr>
          <a:xfrm>
            <a:off x="704850" y="4112121"/>
            <a:ext cx="3798761" cy="1485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70"/>
              </a:lnSpc>
              <a:spcAft>
                <a:spcPts val="300"/>
              </a:spcAft>
              <a:buNone/>
            </a:pPr>
            <a:r>
              <a:rPr lang="en-US" sz="975" b="1" dirty="0">
                <a:solidFill>
                  <a:srgbClr val="15803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Protection</a:t>
            </a:r>
            <a:endParaRPr lang="en-US" sz="975" dirty="0"/>
          </a:p>
        </p:txBody>
      </p:sp>
      <p:sp>
        <p:nvSpPr>
          <p:cNvPr id="22" name="Text 19"/>
          <p:cNvSpPr/>
          <p:nvPr/>
        </p:nvSpPr>
        <p:spPr>
          <a:xfrm>
            <a:off x="704850" y="4298752"/>
            <a:ext cx="3798761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750" dirty="0">
                <a:solidFill>
                  <a:srgbClr val="33415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Kubernetes + Kyverno</a:t>
            </a:r>
            <a:endParaRPr lang="en-US" sz="750" dirty="0"/>
          </a:p>
        </p:txBody>
      </p:sp>
      <p:sp>
        <p:nvSpPr>
          <p:cNvPr id="23" name="Text 20"/>
          <p:cNvSpPr/>
          <p:nvPr/>
        </p:nvSpPr>
        <p:spPr>
          <a:xfrm>
            <a:off x="4619625" y="4016871"/>
            <a:ext cx="3952875" cy="529530"/>
          </a:xfrm>
          <a:prstGeom prst="roundRect">
            <a:avLst>
              <a:gd name="adj" fmla="val 14390"/>
            </a:avLst>
          </a:prstGeom>
          <a:solidFill>
            <a:srgbClr val="FFFFFF"/>
          </a:solidFill>
          <a:ln/>
          <a:effectLst>
            <a:outerShdw blurRad="76200" dist="19050" dir="5400000" algn="bl" rotWithShape="0">
              <a:srgbClr val="000000">
                <a:alpha val="10000"/>
              </a:srgbClr>
            </a:outerShdw>
          </a:effectLst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4" name="Shape 21"/>
          <p:cNvSpPr/>
          <p:nvPr/>
        </p:nvSpPr>
        <p:spPr>
          <a:xfrm>
            <a:off x="4638675" y="4016871"/>
            <a:ext cx="0" cy="529530"/>
          </a:xfrm>
          <a:prstGeom prst="line">
            <a:avLst/>
          </a:prstGeom>
          <a:noFill/>
          <a:ln w="38100">
            <a:solidFill>
              <a:srgbClr val="16A34A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25" name="Text 22"/>
          <p:cNvSpPr/>
          <p:nvPr/>
        </p:nvSpPr>
        <p:spPr>
          <a:xfrm>
            <a:off x="4752975" y="4112121"/>
            <a:ext cx="3798761" cy="1485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70"/>
              </a:lnSpc>
              <a:spcAft>
                <a:spcPts val="300"/>
              </a:spcAft>
              <a:buNone/>
            </a:pPr>
            <a:r>
              <a:rPr lang="en-US" sz="975" b="1" dirty="0">
                <a:solidFill>
                  <a:srgbClr val="16A34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Traçabilité</a:t>
            </a:r>
            <a:endParaRPr lang="en-US" sz="975" dirty="0"/>
          </a:p>
        </p:txBody>
      </p:sp>
      <p:sp>
        <p:nvSpPr>
          <p:cNvPr id="26" name="Text 23"/>
          <p:cNvSpPr/>
          <p:nvPr/>
        </p:nvSpPr>
        <p:spPr>
          <a:xfrm>
            <a:off x="4752975" y="4298752"/>
            <a:ext cx="3798761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750" dirty="0">
                <a:solidFill>
                  <a:srgbClr val="33415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SBOM + Audit + Monitoring</a:t>
            </a:r>
            <a:endParaRPr lang="en-US" sz="750" dirty="0"/>
          </a:p>
        </p:txBody>
      </p:sp>
      <p:sp>
        <p:nvSpPr>
          <p:cNvPr id="27" name="Text 24"/>
          <p:cNvSpPr/>
          <p:nvPr/>
        </p:nvSpPr>
        <p:spPr>
          <a:xfrm>
            <a:off x="381000" y="4686300"/>
            <a:ext cx="854964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00"/>
              </a:lnSpc>
              <a:spcAft>
                <a:spcPts val="900"/>
              </a:spcAft>
              <a:buNone/>
            </a:pPr>
            <a:r>
              <a:rPr lang="en-US" sz="750" dirty="0">
                <a:solidFill>
                  <a:srgbClr val="47556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DevSecOps = Sécurité + Agilité + Conformité</a:t>
            </a:r>
            <a:endParaRPr lang="en-US" sz="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90500" y="1097607"/>
            <a:ext cx="4478845" cy="548580"/>
          </a:xfrm>
          <a:prstGeom prst="rect">
            <a:avLst/>
          </a:prstGeom>
          <a:noFill/>
          <a:ln/>
        </p:spPr>
        <p:txBody>
          <a:bodyPr wrap="square" lIns="190500" tIns="0" rIns="0" bIns="0" rtlCol="0" anchor="t"/>
          <a:lstStyle/>
          <a:p>
            <a:pPr marL="0" indent="0" algn="l">
              <a:lnSpc>
                <a:spcPts val="4320"/>
              </a:lnSpc>
              <a:buNone/>
            </a:pPr>
            <a:r>
              <a:rPr lang="en-US" sz="3600" b="1" dirty="0">
                <a:solidFill>
                  <a:srgbClr val="1E40A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Agenda</a:t>
            </a:r>
            <a:endParaRPr lang="en-US" sz="3600" dirty="0"/>
          </a:p>
        </p:txBody>
      </p:sp>
      <p:pic>
        <p:nvPicPr>
          <p:cNvPr id="3" name="Image 0" descr="/tmp/rasterized-gradient-8ed6f554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1989088"/>
            <a:ext cx="3924300" cy="51420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66750" y="2084338"/>
            <a:ext cx="3808476" cy="1485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70"/>
              </a:lnSpc>
              <a:spcAft>
                <a:spcPts val="300"/>
              </a:spcAft>
              <a:buNone/>
            </a:pPr>
            <a:r>
              <a:rPr lang="en-US" sz="975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1. Contexte</a:t>
            </a:r>
            <a:endParaRPr lang="en-US" sz="975" dirty="0"/>
          </a:p>
        </p:txBody>
      </p:sp>
      <p:sp>
        <p:nvSpPr>
          <p:cNvPr id="5" name="Text 2"/>
          <p:cNvSpPr/>
          <p:nvPr/>
        </p:nvSpPr>
        <p:spPr>
          <a:xfrm>
            <a:off x="666750" y="2270968"/>
            <a:ext cx="3808476" cy="1370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80"/>
              </a:lnSpc>
              <a:buNone/>
            </a:pPr>
            <a:r>
              <a:rPr lang="en-US" sz="675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État des lieux et problématiques</a:t>
            </a:r>
            <a:endParaRPr lang="en-US" sz="675" dirty="0"/>
          </a:p>
        </p:txBody>
      </p:sp>
      <p:pic>
        <p:nvPicPr>
          <p:cNvPr id="6" name="Image 1" descr="/tmp/rasterized-gradient-a9c170a5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2598539"/>
            <a:ext cx="3924300" cy="51420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66750" y="2693789"/>
            <a:ext cx="3808476" cy="1485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70"/>
              </a:lnSpc>
              <a:spcAft>
                <a:spcPts val="300"/>
              </a:spcAft>
              <a:buNone/>
            </a:pPr>
            <a:r>
              <a:rPr lang="en-US" sz="975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2. Culture DevOps</a:t>
            </a:r>
            <a:endParaRPr lang="en-US" sz="975" dirty="0"/>
          </a:p>
        </p:txBody>
      </p:sp>
      <p:sp>
        <p:nvSpPr>
          <p:cNvPr id="8" name="Text 4"/>
          <p:cNvSpPr/>
          <p:nvPr/>
        </p:nvSpPr>
        <p:spPr>
          <a:xfrm>
            <a:off x="666750" y="2880420"/>
            <a:ext cx="3808476" cy="1370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80"/>
              </a:lnSpc>
              <a:buNone/>
            </a:pPr>
            <a:r>
              <a:rPr lang="en-US" sz="675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Principes CAMS et équipe DevSecOps</a:t>
            </a:r>
            <a:endParaRPr lang="en-US" sz="675" dirty="0"/>
          </a:p>
        </p:txBody>
      </p:sp>
      <p:pic>
        <p:nvPicPr>
          <p:cNvPr id="9" name="Image 2" descr="/tmp/rasterized-gradient-d181f409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500" y="3207990"/>
            <a:ext cx="3924300" cy="51420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666750" y="3303240"/>
            <a:ext cx="3808476" cy="1485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70"/>
              </a:lnSpc>
              <a:spcAft>
                <a:spcPts val="300"/>
              </a:spcAft>
              <a:buNone/>
            </a:pPr>
            <a:r>
              <a:rPr lang="en-US" sz="975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3. Pipeline DevSecOps</a:t>
            </a:r>
            <a:endParaRPr lang="en-US" sz="975" dirty="0"/>
          </a:p>
        </p:txBody>
      </p:sp>
      <p:sp>
        <p:nvSpPr>
          <p:cNvPr id="11" name="Text 6"/>
          <p:cNvSpPr/>
          <p:nvPr/>
        </p:nvSpPr>
        <p:spPr>
          <a:xfrm>
            <a:off x="666750" y="3489871"/>
            <a:ext cx="3808476" cy="1370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80"/>
              </a:lnSpc>
              <a:buNone/>
            </a:pPr>
            <a:r>
              <a:rPr lang="en-US" sz="675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Supply Chain CI/CD et outils</a:t>
            </a:r>
            <a:endParaRPr lang="en-US" sz="675" dirty="0"/>
          </a:p>
        </p:txBody>
      </p:sp>
      <p:pic>
        <p:nvPicPr>
          <p:cNvPr id="12" name="Image 3" descr="/tmp/rasterized-gradient-97d497b5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500" y="3817441"/>
            <a:ext cx="3924300" cy="514201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666750" y="3912691"/>
            <a:ext cx="3808476" cy="1485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70"/>
              </a:lnSpc>
              <a:spcAft>
                <a:spcPts val="300"/>
              </a:spcAft>
              <a:buNone/>
            </a:pPr>
            <a:r>
              <a:rPr lang="en-US" sz="975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4. CI/CD</a:t>
            </a:r>
            <a:endParaRPr lang="en-US" sz="975" dirty="0"/>
          </a:p>
        </p:txBody>
      </p:sp>
      <p:sp>
        <p:nvSpPr>
          <p:cNvPr id="14" name="Text 8"/>
          <p:cNvSpPr/>
          <p:nvPr/>
        </p:nvSpPr>
        <p:spPr>
          <a:xfrm>
            <a:off x="666750" y="4099322"/>
            <a:ext cx="3808476" cy="1370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80"/>
              </a:lnSpc>
              <a:buNone/>
            </a:pPr>
            <a:r>
              <a:rPr lang="en-US" sz="675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CI vs Delivery vs Deployment</a:t>
            </a:r>
            <a:endParaRPr lang="en-US" sz="675" dirty="0"/>
          </a:p>
        </p:txBody>
      </p:sp>
      <p:pic>
        <p:nvPicPr>
          <p:cNvPr id="15" name="Image 4" descr="/tmp/rasterized-gradient-934a48ca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48200" y="1989088"/>
            <a:ext cx="3924300" cy="514201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4743450" y="2084338"/>
            <a:ext cx="3808476" cy="1485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70"/>
              </a:lnSpc>
              <a:spcAft>
                <a:spcPts val="300"/>
              </a:spcAft>
              <a:buNone/>
            </a:pPr>
            <a:r>
              <a:rPr lang="en-US" sz="975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5. Déploiement</a:t>
            </a:r>
            <a:endParaRPr lang="en-US" sz="975" dirty="0"/>
          </a:p>
        </p:txBody>
      </p:sp>
      <p:sp>
        <p:nvSpPr>
          <p:cNvPr id="17" name="Text 10"/>
          <p:cNvSpPr/>
          <p:nvPr/>
        </p:nvSpPr>
        <p:spPr>
          <a:xfrm>
            <a:off x="4743450" y="2270968"/>
            <a:ext cx="3808476" cy="1370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80"/>
              </a:lnSpc>
              <a:buNone/>
            </a:pPr>
            <a:r>
              <a:rPr lang="en-US" sz="675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VM, Docker, K8s, GitOps, ArgoCD</a:t>
            </a:r>
            <a:endParaRPr lang="en-US" sz="675" dirty="0"/>
          </a:p>
        </p:txBody>
      </p:sp>
      <p:pic>
        <p:nvPicPr>
          <p:cNvPr id="18" name="Image 5" descr="/tmp/rasterized-gradient-ddff89bb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48200" y="2598539"/>
            <a:ext cx="3924300" cy="514201"/>
          </a:xfrm>
          <a:prstGeom prst="rect">
            <a:avLst/>
          </a:prstGeom>
        </p:spPr>
      </p:pic>
      <p:sp>
        <p:nvSpPr>
          <p:cNvPr id="19" name="Text 11"/>
          <p:cNvSpPr/>
          <p:nvPr/>
        </p:nvSpPr>
        <p:spPr>
          <a:xfrm>
            <a:off x="4743450" y="2693789"/>
            <a:ext cx="3808476" cy="1485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70"/>
              </a:lnSpc>
              <a:spcAft>
                <a:spcPts val="300"/>
              </a:spcAft>
              <a:buNone/>
            </a:pPr>
            <a:r>
              <a:rPr lang="en-US" sz="975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6. Kubernetes Sécurisé</a:t>
            </a:r>
            <a:endParaRPr lang="en-US" sz="975" dirty="0"/>
          </a:p>
        </p:txBody>
      </p:sp>
      <p:sp>
        <p:nvSpPr>
          <p:cNvPr id="20" name="Text 12"/>
          <p:cNvSpPr/>
          <p:nvPr/>
        </p:nvSpPr>
        <p:spPr>
          <a:xfrm>
            <a:off x="4743450" y="2880420"/>
            <a:ext cx="3808476" cy="1370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80"/>
              </a:lnSpc>
              <a:buNone/>
            </a:pPr>
            <a:r>
              <a:rPr lang="en-US" sz="675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Kyverno policies et exemples</a:t>
            </a:r>
            <a:endParaRPr lang="en-US" sz="675" dirty="0"/>
          </a:p>
        </p:txBody>
      </p:sp>
      <p:pic>
        <p:nvPicPr>
          <p:cNvPr id="21" name="Image 6" descr="/tmp/rasterized-gradient-90147146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48200" y="3207990"/>
            <a:ext cx="3924300" cy="514201"/>
          </a:xfrm>
          <a:prstGeom prst="rect">
            <a:avLst/>
          </a:prstGeom>
        </p:spPr>
      </p:pic>
      <p:sp>
        <p:nvSpPr>
          <p:cNvPr id="22" name="Text 13"/>
          <p:cNvSpPr/>
          <p:nvPr/>
        </p:nvSpPr>
        <p:spPr>
          <a:xfrm>
            <a:off x="4743450" y="3303240"/>
            <a:ext cx="3808476" cy="1485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70"/>
              </a:lnSpc>
              <a:spcAft>
                <a:spcPts val="300"/>
              </a:spcAft>
              <a:buNone/>
            </a:pPr>
            <a:r>
              <a:rPr lang="en-US" sz="975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7. Observabilité</a:t>
            </a:r>
            <a:endParaRPr lang="en-US" sz="975" dirty="0"/>
          </a:p>
        </p:txBody>
      </p:sp>
      <p:sp>
        <p:nvSpPr>
          <p:cNvPr id="23" name="Text 14"/>
          <p:cNvSpPr/>
          <p:nvPr/>
        </p:nvSpPr>
        <p:spPr>
          <a:xfrm>
            <a:off x="4743450" y="3489871"/>
            <a:ext cx="3808476" cy="1370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80"/>
              </a:lnSpc>
              <a:buNone/>
            </a:pPr>
            <a:r>
              <a:rPr lang="en-US" sz="675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Coroot et monitoring</a:t>
            </a:r>
            <a:endParaRPr lang="en-US" sz="675" dirty="0"/>
          </a:p>
        </p:txBody>
      </p:sp>
      <p:pic>
        <p:nvPicPr>
          <p:cNvPr id="24" name="Image 7" descr="/tmp/rasterized-gradient-697b07a7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48200" y="3817441"/>
            <a:ext cx="3924300" cy="514201"/>
          </a:xfrm>
          <a:prstGeom prst="rect">
            <a:avLst/>
          </a:prstGeom>
        </p:spPr>
      </p:pic>
      <p:sp>
        <p:nvSpPr>
          <p:cNvPr id="25" name="Text 15"/>
          <p:cNvSpPr/>
          <p:nvPr/>
        </p:nvSpPr>
        <p:spPr>
          <a:xfrm>
            <a:off x="4743450" y="3912691"/>
            <a:ext cx="3808476" cy="1485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70"/>
              </a:lnSpc>
              <a:spcAft>
                <a:spcPts val="300"/>
              </a:spcAft>
              <a:buNone/>
            </a:pPr>
            <a:r>
              <a:rPr lang="en-US" sz="975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8. Transformation</a:t>
            </a:r>
            <a:endParaRPr lang="en-US" sz="975" dirty="0"/>
          </a:p>
        </p:txBody>
      </p:sp>
      <p:sp>
        <p:nvSpPr>
          <p:cNvPr id="26" name="Text 16"/>
          <p:cNvSpPr/>
          <p:nvPr/>
        </p:nvSpPr>
        <p:spPr>
          <a:xfrm>
            <a:off x="4743450" y="4099322"/>
            <a:ext cx="3808476" cy="1370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80"/>
              </a:lnSpc>
              <a:buNone/>
            </a:pPr>
            <a:r>
              <a:rPr lang="en-US" sz="675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KPIs, métriques et roadmap</a:t>
            </a:r>
            <a:endParaRPr lang="en-US" sz="675" dirty="0"/>
          </a:p>
        </p:txBody>
      </p:sp>
      <p:sp>
        <p:nvSpPr>
          <p:cNvPr id="27" name="Text 17"/>
          <p:cNvSpPr/>
          <p:nvPr/>
        </p:nvSpPr>
        <p:spPr>
          <a:xfrm>
            <a:off x="381000" y="4686300"/>
            <a:ext cx="854964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00"/>
              </a:lnSpc>
              <a:spcAft>
                <a:spcPts val="900"/>
              </a:spcAft>
              <a:buNone/>
            </a:pPr>
            <a:r>
              <a:rPr lang="en-US" sz="750" dirty="0">
                <a:solidFill>
                  <a:srgbClr val="47556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Programme complet DevSecOps: De la théorie à la pratique</a:t>
            </a:r>
            <a:endParaRPr lang="en-US" sz="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90500" y="506760"/>
            <a:ext cx="4478845" cy="548580"/>
          </a:xfrm>
          <a:prstGeom prst="rect">
            <a:avLst/>
          </a:prstGeom>
          <a:noFill/>
          <a:ln/>
        </p:spPr>
        <p:txBody>
          <a:bodyPr wrap="square" lIns="190500" tIns="0" rIns="0" bIns="0" rtlCol="0" anchor="t"/>
          <a:lstStyle/>
          <a:p>
            <a:pPr marL="0" indent="0" algn="l">
              <a:lnSpc>
                <a:spcPts val="4320"/>
              </a:lnSpc>
              <a:buNone/>
            </a:pPr>
            <a:r>
              <a:rPr lang="en-US" sz="3600" b="1" dirty="0">
                <a:solidFill>
                  <a:srgbClr val="33415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État des Lieux</a:t>
            </a:r>
            <a:endParaRPr lang="en-US" sz="3600" dirty="0"/>
          </a:p>
        </p:txBody>
      </p:sp>
      <p:sp>
        <p:nvSpPr>
          <p:cNvPr id="3" name="Text 1"/>
          <p:cNvSpPr/>
          <p:nvPr/>
        </p:nvSpPr>
        <p:spPr>
          <a:xfrm>
            <a:off x="571500" y="1615827"/>
            <a:ext cx="3924300" cy="1439763"/>
          </a:xfrm>
          <a:prstGeom prst="roundRect">
            <a:avLst>
              <a:gd name="adj" fmla="val 5293"/>
            </a:avLst>
          </a:prstGeom>
          <a:solidFill>
            <a:srgbClr val="FFFFFF"/>
          </a:solidFill>
          <a:ln/>
          <a:effectLst>
            <a:outerShdw blurRad="76200" dist="19050" dir="5400000" algn="bl" rotWithShape="0">
              <a:srgbClr val="000000">
                <a:alpha val="10000"/>
              </a:srgbClr>
            </a:outerShdw>
          </a:effectLst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hape 2"/>
          <p:cNvSpPr/>
          <p:nvPr/>
        </p:nvSpPr>
        <p:spPr>
          <a:xfrm>
            <a:off x="590550" y="1615827"/>
            <a:ext cx="0" cy="1439763"/>
          </a:xfrm>
          <a:prstGeom prst="line">
            <a:avLst/>
          </a:prstGeom>
          <a:noFill/>
          <a:ln w="38100">
            <a:solidFill>
              <a:srgbClr val="334155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5" name="Text 3"/>
          <p:cNvSpPr/>
          <p:nvPr/>
        </p:nvSpPr>
        <p:spPr>
          <a:xfrm>
            <a:off x="762000" y="1768227"/>
            <a:ext cx="3653028" cy="1827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40"/>
              </a:lnSpc>
              <a:spcAft>
                <a:spcPts val="600"/>
              </a:spcAft>
              <a:buNone/>
            </a:pPr>
            <a:r>
              <a:rPr lang="en-US" sz="1200" b="1" dirty="0">
                <a:solidFill>
                  <a:srgbClr val="0F172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Développement Isolé</a:t>
            </a:r>
            <a:endParaRPr lang="en-US" sz="1200" dirty="0"/>
          </a:p>
        </p:txBody>
      </p:sp>
      <p:sp>
        <p:nvSpPr>
          <p:cNvPr id="6" name="Text 4"/>
          <p:cNvSpPr/>
          <p:nvPr/>
        </p:nvSpPr>
        <p:spPr>
          <a:xfrm>
            <a:off x="762000" y="2027188"/>
            <a:ext cx="3653028" cy="1827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40"/>
              </a:lnSpc>
              <a:spcAft>
                <a:spcPts val="600"/>
              </a:spcAft>
              <a:buNone/>
            </a:pPr>
            <a:r>
              <a:rPr lang="en-US" sz="900" dirty="0">
                <a:solidFill>
                  <a:srgbClr val="33415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Équipes en silos</a:t>
            </a:r>
            <a:endParaRPr lang="en-US" sz="900" dirty="0"/>
          </a:p>
        </p:txBody>
      </p:sp>
      <p:sp>
        <p:nvSpPr>
          <p:cNvPr id="7" name="Text 5"/>
          <p:cNvSpPr/>
          <p:nvPr/>
        </p:nvSpPr>
        <p:spPr>
          <a:xfrm>
            <a:off x="762000" y="2286149"/>
            <a:ext cx="3653028" cy="1675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2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825" dirty="0">
                <a:solidFill>
                  <a:srgbClr val="33415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Pas de standards communs</a:t>
            </a:r>
            <a:endParaRPr lang="en-US" sz="825" dirty="0"/>
          </a:p>
        </p:txBody>
      </p:sp>
      <p:sp>
        <p:nvSpPr>
          <p:cNvPr id="8" name="Text 6"/>
          <p:cNvSpPr/>
          <p:nvPr/>
        </p:nvSpPr>
        <p:spPr>
          <a:xfrm>
            <a:off x="762000" y="2491829"/>
            <a:ext cx="3653028" cy="1675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2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825" dirty="0">
                <a:solidFill>
                  <a:srgbClr val="33415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Tests manuels ponctuels</a:t>
            </a:r>
            <a:endParaRPr lang="en-US" sz="825" dirty="0"/>
          </a:p>
        </p:txBody>
      </p:sp>
      <p:sp>
        <p:nvSpPr>
          <p:cNvPr id="9" name="Text 7"/>
          <p:cNvSpPr/>
          <p:nvPr/>
        </p:nvSpPr>
        <p:spPr>
          <a:xfrm>
            <a:off x="762000" y="2697510"/>
            <a:ext cx="3653028" cy="1675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2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825" dirty="0">
                <a:solidFill>
                  <a:srgbClr val="33415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Documentation incomplète</a:t>
            </a:r>
            <a:endParaRPr lang="en-US" sz="825" dirty="0"/>
          </a:p>
        </p:txBody>
      </p:sp>
      <p:sp>
        <p:nvSpPr>
          <p:cNvPr id="10" name="Text 8"/>
          <p:cNvSpPr/>
          <p:nvPr/>
        </p:nvSpPr>
        <p:spPr>
          <a:xfrm>
            <a:off x="571500" y="3169890"/>
            <a:ext cx="3924300" cy="1439763"/>
          </a:xfrm>
          <a:prstGeom prst="roundRect">
            <a:avLst>
              <a:gd name="adj" fmla="val 5293"/>
            </a:avLst>
          </a:prstGeom>
          <a:solidFill>
            <a:srgbClr val="FFFFFF"/>
          </a:solidFill>
          <a:ln/>
          <a:effectLst>
            <a:outerShdw blurRad="76200" dist="19050" dir="5400000" algn="bl" rotWithShape="0">
              <a:srgbClr val="000000">
                <a:alpha val="10000"/>
              </a:srgbClr>
            </a:outerShdw>
          </a:effectLst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1" name="Shape 9"/>
          <p:cNvSpPr/>
          <p:nvPr/>
        </p:nvSpPr>
        <p:spPr>
          <a:xfrm>
            <a:off x="590550" y="3169890"/>
            <a:ext cx="0" cy="1439763"/>
          </a:xfrm>
          <a:prstGeom prst="line">
            <a:avLst/>
          </a:prstGeom>
          <a:noFill/>
          <a:ln w="38100">
            <a:solidFill>
              <a:srgbClr val="334155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12" name="Text 10"/>
          <p:cNvSpPr/>
          <p:nvPr/>
        </p:nvSpPr>
        <p:spPr>
          <a:xfrm>
            <a:off x="762000" y="3322290"/>
            <a:ext cx="3653028" cy="1827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40"/>
              </a:lnSpc>
              <a:spcAft>
                <a:spcPts val="600"/>
              </a:spcAft>
              <a:buNone/>
            </a:pPr>
            <a:r>
              <a:rPr lang="en-US" sz="1200" b="1" dirty="0">
                <a:solidFill>
                  <a:srgbClr val="0F172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CI/CD Basique</a:t>
            </a:r>
            <a:endParaRPr lang="en-US" sz="1200" dirty="0"/>
          </a:p>
        </p:txBody>
      </p:sp>
      <p:sp>
        <p:nvSpPr>
          <p:cNvPr id="13" name="Text 11"/>
          <p:cNvSpPr/>
          <p:nvPr/>
        </p:nvSpPr>
        <p:spPr>
          <a:xfrm>
            <a:off x="762000" y="3581251"/>
            <a:ext cx="3653028" cy="1827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40"/>
              </a:lnSpc>
              <a:spcAft>
                <a:spcPts val="600"/>
              </a:spcAft>
              <a:buNone/>
            </a:pPr>
            <a:r>
              <a:rPr lang="en-US" sz="900" dirty="0">
                <a:solidFill>
                  <a:srgbClr val="33415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Pipeline sans sécurité</a:t>
            </a:r>
            <a:endParaRPr lang="en-US" sz="900" dirty="0"/>
          </a:p>
        </p:txBody>
      </p:sp>
      <p:sp>
        <p:nvSpPr>
          <p:cNvPr id="14" name="Text 12"/>
          <p:cNvSpPr/>
          <p:nvPr/>
        </p:nvSpPr>
        <p:spPr>
          <a:xfrm>
            <a:off x="762000" y="3840212"/>
            <a:ext cx="3653028" cy="1675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2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825" dirty="0">
                <a:solidFill>
                  <a:srgbClr val="33415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Build + tests unitaires</a:t>
            </a:r>
            <a:endParaRPr lang="en-US" sz="825" dirty="0"/>
          </a:p>
        </p:txBody>
      </p:sp>
      <p:sp>
        <p:nvSpPr>
          <p:cNvPr id="15" name="Text 13"/>
          <p:cNvSpPr/>
          <p:nvPr/>
        </p:nvSpPr>
        <p:spPr>
          <a:xfrm>
            <a:off x="762000" y="4045893"/>
            <a:ext cx="3653028" cy="1675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2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825" dirty="0">
                <a:solidFill>
                  <a:srgbClr val="33415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Pas de scan CVE</a:t>
            </a:r>
            <a:endParaRPr lang="en-US" sz="825" dirty="0"/>
          </a:p>
        </p:txBody>
      </p:sp>
      <p:sp>
        <p:nvSpPr>
          <p:cNvPr id="16" name="Text 14"/>
          <p:cNvSpPr/>
          <p:nvPr/>
        </p:nvSpPr>
        <p:spPr>
          <a:xfrm>
            <a:off x="762000" y="4251573"/>
            <a:ext cx="3653028" cy="1675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2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825" dirty="0">
                <a:solidFill>
                  <a:srgbClr val="33415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Déploiement manuel</a:t>
            </a:r>
            <a:endParaRPr lang="en-US" sz="825" dirty="0"/>
          </a:p>
        </p:txBody>
      </p:sp>
      <p:sp>
        <p:nvSpPr>
          <p:cNvPr id="17" name="Text 15"/>
          <p:cNvSpPr/>
          <p:nvPr/>
        </p:nvSpPr>
        <p:spPr>
          <a:xfrm>
            <a:off x="4648200" y="1528018"/>
            <a:ext cx="3924300" cy="1439763"/>
          </a:xfrm>
          <a:prstGeom prst="roundRect">
            <a:avLst>
              <a:gd name="adj" fmla="val 5293"/>
            </a:avLst>
          </a:prstGeom>
          <a:solidFill>
            <a:srgbClr val="FFFFFF"/>
          </a:solidFill>
          <a:ln/>
          <a:effectLst>
            <a:outerShdw blurRad="76200" dist="19050" dir="5400000" algn="bl" rotWithShape="0">
              <a:srgbClr val="000000">
                <a:alpha val="10000"/>
              </a:srgbClr>
            </a:outerShdw>
          </a:effectLst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8" name="Shape 16"/>
          <p:cNvSpPr/>
          <p:nvPr/>
        </p:nvSpPr>
        <p:spPr>
          <a:xfrm>
            <a:off x="4667250" y="1528018"/>
            <a:ext cx="0" cy="1439763"/>
          </a:xfrm>
          <a:prstGeom prst="line">
            <a:avLst/>
          </a:prstGeom>
          <a:noFill/>
          <a:ln w="38100">
            <a:solidFill>
              <a:srgbClr val="334155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19" name="Text 17"/>
          <p:cNvSpPr/>
          <p:nvPr/>
        </p:nvSpPr>
        <p:spPr>
          <a:xfrm>
            <a:off x="4838700" y="1680418"/>
            <a:ext cx="3653028" cy="1827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40"/>
              </a:lnSpc>
              <a:spcAft>
                <a:spcPts val="600"/>
              </a:spcAft>
              <a:buNone/>
            </a:pPr>
            <a:r>
              <a:rPr lang="en-US" sz="1200" b="1" dirty="0">
                <a:solidFill>
                  <a:srgbClr val="0F172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Sécurité Réactive</a:t>
            </a:r>
            <a:endParaRPr lang="en-US" sz="1200" dirty="0"/>
          </a:p>
        </p:txBody>
      </p:sp>
      <p:sp>
        <p:nvSpPr>
          <p:cNvPr id="20" name="Text 18"/>
          <p:cNvSpPr/>
          <p:nvPr/>
        </p:nvSpPr>
        <p:spPr>
          <a:xfrm>
            <a:off x="4838700" y="1939379"/>
            <a:ext cx="3653028" cy="1827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40"/>
              </a:lnSpc>
              <a:spcAft>
                <a:spcPts val="600"/>
              </a:spcAft>
              <a:buNone/>
            </a:pPr>
            <a:r>
              <a:rPr lang="en-US" sz="900" dirty="0">
                <a:solidFill>
                  <a:srgbClr val="33415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Tests post-déploiement</a:t>
            </a:r>
            <a:endParaRPr lang="en-US" sz="900" dirty="0"/>
          </a:p>
        </p:txBody>
      </p:sp>
      <p:sp>
        <p:nvSpPr>
          <p:cNvPr id="21" name="Text 19"/>
          <p:cNvSpPr/>
          <p:nvPr/>
        </p:nvSpPr>
        <p:spPr>
          <a:xfrm>
            <a:off x="4838700" y="2198340"/>
            <a:ext cx="3653028" cy="1675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2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825" dirty="0">
                <a:solidFill>
                  <a:srgbClr val="33415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Pen-test annuels</a:t>
            </a:r>
            <a:endParaRPr lang="en-US" sz="825" dirty="0"/>
          </a:p>
        </p:txBody>
      </p:sp>
      <p:sp>
        <p:nvSpPr>
          <p:cNvPr id="22" name="Text 20"/>
          <p:cNvSpPr/>
          <p:nvPr/>
        </p:nvSpPr>
        <p:spPr>
          <a:xfrm>
            <a:off x="4838700" y="2404021"/>
            <a:ext cx="3653028" cy="1675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2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825" dirty="0">
                <a:solidFill>
                  <a:srgbClr val="33415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CVE corrigées en retard</a:t>
            </a:r>
            <a:endParaRPr lang="en-US" sz="825" dirty="0"/>
          </a:p>
        </p:txBody>
      </p:sp>
      <p:sp>
        <p:nvSpPr>
          <p:cNvPr id="23" name="Text 21"/>
          <p:cNvSpPr/>
          <p:nvPr/>
        </p:nvSpPr>
        <p:spPr>
          <a:xfrm>
            <a:off x="4838700" y="2609701"/>
            <a:ext cx="3653028" cy="1675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2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825" dirty="0">
                <a:solidFill>
                  <a:srgbClr val="33415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Pas de monitoring</a:t>
            </a:r>
            <a:endParaRPr lang="en-US" sz="825" dirty="0"/>
          </a:p>
        </p:txBody>
      </p:sp>
      <p:pic>
        <p:nvPicPr>
          <p:cNvPr id="24" name="Image 0" descr="/tmp/rasterized-gradient-7cbc4ac4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8200" y="3082082"/>
            <a:ext cx="3924300" cy="1615232"/>
          </a:xfrm>
          <a:prstGeom prst="rect">
            <a:avLst/>
          </a:prstGeom>
        </p:spPr>
      </p:pic>
      <p:sp>
        <p:nvSpPr>
          <p:cNvPr id="25" name="Text 22"/>
          <p:cNvSpPr/>
          <p:nvPr/>
        </p:nvSpPr>
        <p:spPr>
          <a:xfrm>
            <a:off x="5880019" y="3253532"/>
            <a:ext cx="1460513" cy="7314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760"/>
              </a:lnSpc>
              <a:buNone/>
            </a:pPr>
            <a:r>
              <a:rPr lang="en-US" sz="3600" dirty="0">
                <a:solidFill>
                  <a:srgbClr val="DC262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⚠️</a:t>
            </a:r>
            <a:endParaRPr lang="en-US" sz="3600" dirty="0"/>
          </a:p>
        </p:txBody>
      </p:sp>
      <p:sp>
        <p:nvSpPr>
          <p:cNvPr id="26" name="Text 23"/>
          <p:cNvSpPr/>
          <p:nvPr/>
        </p:nvSpPr>
        <p:spPr>
          <a:xfrm>
            <a:off x="5880019" y="4061222"/>
            <a:ext cx="1460513" cy="2437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920"/>
              </a:lnSpc>
              <a:spcBef>
                <a:spcPts val="600"/>
              </a:spcBef>
              <a:buNone/>
            </a:pPr>
            <a:r>
              <a:rPr lang="en-US" sz="1200" b="1" dirty="0">
                <a:solidFill>
                  <a:srgbClr val="991B1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Risques élevés</a:t>
            </a:r>
            <a:endParaRPr lang="en-US" sz="1200" dirty="0"/>
          </a:p>
        </p:txBody>
      </p:sp>
      <p:sp>
        <p:nvSpPr>
          <p:cNvPr id="27" name="Text 24"/>
          <p:cNvSpPr/>
          <p:nvPr/>
        </p:nvSpPr>
        <p:spPr>
          <a:xfrm>
            <a:off x="5880019" y="4343102"/>
            <a:ext cx="1460513" cy="1827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440"/>
              </a:lnSpc>
              <a:spcBef>
                <a:spcPts val="300"/>
              </a:spcBef>
              <a:buNone/>
            </a:pPr>
            <a:r>
              <a:rPr lang="en-US" sz="900" dirty="0">
                <a:solidFill>
                  <a:srgbClr val="B91C1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Vulnérabilités non détectées</a:t>
            </a:r>
            <a:endParaRPr lang="en-US" sz="900" dirty="0"/>
          </a:p>
        </p:txBody>
      </p:sp>
      <p:sp>
        <p:nvSpPr>
          <p:cNvPr id="28" name="Text 25"/>
          <p:cNvSpPr/>
          <p:nvPr/>
        </p:nvSpPr>
        <p:spPr>
          <a:xfrm>
            <a:off x="381000" y="4686300"/>
            <a:ext cx="854964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00"/>
              </a:lnSpc>
              <a:spcAft>
                <a:spcPts val="900"/>
              </a:spcAft>
              <a:buNone/>
            </a:pPr>
            <a:r>
              <a:rPr lang="en-US" sz="750" dirty="0">
                <a:solidFill>
                  <a:srgbClr val="47556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Constat: Une approche traditionnelle qui expose à des risques de sécurité importants</a:t>
            </a:r>
            <a:endParaRPr lang="en-US" sz="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90500" y="506760"/>
            <a:ext cx="4731449" cy="548580"/>
          </a:xfrm>
          <a:prstGeom prst="rect">
            <a:avLst/>
          </a:prstGeom>
          <a:noFill/>
          <a:ln/>
        </p:spPr>
        <p:txBody>
          <a:bodyPr wrap="square" lIns="190500" tIns="0" rIns="0" bIns="0" rtlCol="0" anchor="t"/>
          <a:lstStyle/>
          <a:p>
            <a:pPr marL="0" indent="0" algn="l">
              <a:lnSpc>
                <a:spcPts val="4320"/>
              </a:lnSpc>
              <a:buNone/>
            </a:pPr>
            <a:r>
              <a:rPr lang="en-US" sz="3600" b="1" dirty="0">
                <a:solidFill>
                  <a:srgbClr val="DC262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Problèmes Critiques</a:t>
            </a:r>
            <a:endParaRPr lang="en-US" sz="3600" dirty="0"/>
          </a:p>
        </p:txBody>
      </p:sp>
      <p:sp>
        <p:nvSpPr>
          <p:cNvPr id="3" name="Text 1"/>
          <p:cNvSpPr/>
          <p:nvPr/>
        </p:nvSpPr>
        <p:spPr>
          <a:xfrm>
            <a:off x="571500" y="1697534"/>
            <a:ext cx="3933825" cy="1348532"/>
          </a:xfrm>
          <a:prstGeom prst="roundRect">
            <a:avLst>
              <a:gd name="adj" fmla="val 7063"/>
            </a:avLst>
          </a:prstGeom>
          <a:solidFill>
            <a:srgbClr val="FFFFFF"/>
          </a:solidFill>
          <a:ln w="19050">
            <a:solidFill>
              <a:srgbClr val="DC2626"/>
            </a:solidFill>
          </a:ln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Text 2"/>
          <p:cNvSpPr/>
          <p:nvPr/>
        </p:nvSpPr>
        <p:spPr>
          <a:xfrm>
            <a:off x="723900" y="1849934"/>
            <a:ext cx="3701606" cy="159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60"/>
              </a:lnSpc>
              <a:spcAft>
                <a:spcPts val="600"/>
              </a:spcAft>
              <a:buNone/>
            </a:pPr>
            <a:r>
              <a:rPr lang="en-US" sz="1050" b="1" dirty="0">
                <a:solidFill>
                  <a:srgbClr val="991B1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Vulnérabilités Non Détectées</a:t>
            </a:r>
            <a:endParaRPr lang="en-US" sz="1050" dirty="0"/>
          </a:p>
        </p:txBody>
      </p:sp>
      <p:sp>
        <p:nvSpPr>
          <p:cNvPr id="5" name="Text 3"/>
          <p:cNvSpPr/>
          <p:nvPr/>
        </p:nvSpPr>
        <p:spPr>
          <a:xfrm>
            <a:off x="723900" y="2086124"/>
            <a:ext cx="3701606" cy="1675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2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825" dirty="0">
                <a:solidFill>
                  <a:srgbClr val="33415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CVE critiques en production</a:t>
            </a:r>
            <a:endParaRPr lang="en-US" sz="825" dirty="0"/>
          </a:p>
        </p:txBody>
      </p:sp>
      <p:sp>
        <p:nvSpPr>
          <p:cNvPr id="6" name="Text 4"/>
          <p:cNvSpPr/>
          <p:nvPr/>
        </p:nvSpPr>
        <p:spPr>
          <a:xfrm>
            <a:off x="723900" y="2291804"/>
            <a:ext cx="3701606" cy="1675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2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825" dirty="0">
                <a:solidFill>
                  <a:srgbClr val="33415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Dépendances obsolètes (Log4Shell)</a:t>
            </a:r>
            <a:endParaRPr lang="en-US" sz="825" dirty="0"/>
          </a:p>
        </p:txBody>
      </p:sp>
      <p:sp>
        <p:nvSpPr>
          <p:cNvPr id="7" name="Text 5"/>
          <p:cNvSpPr/>
          <p:nvPr/>
        </p:nvSpPr>
        <p:spPr>
          <a:xfrm>
            <a:off x="723900" y="2497485"/>
            <a:ext cx="3701606" cy="1675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2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825" dirty="0">
                <a:solidFill>
                  <a:srgbClr val="33415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Code non conforme OWASP</a:t>
            </a:r>
            <a:endParaRPr lang="en-US" sz="825" dirty="0"/>
          </a:p>
        </p:txBody>
      </p:sp>
      <p:sp>
        <p:nvSpPr>
          <p:cNvPr id="8" name="Text 6"/>
          <p:cNvSpPr/>
          <p:nvPr/>
        </p:nvSpPr>
        <p:spPr>
          <a:xfrm>
            <a:off x="723900" y="2741265"/>
            <a:ext cx="3701606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00"/>
              </a:lnSpc>
              <a:spcBef>
                <a:spcPts val="600"/>
              </a:spcBef>
              <a:buNone/>
            </a:pPr>
            <a:r>
              <a:rPr lang="en-US" sz="750" b="1" dirty="0">
                <a:solidFill>
                  <a:srgbClr val="DC262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Risque: Data breach</a:t>
            </a:r>
            <a:endParaRPr lang="en-US" sz="750" dirty="0"/>
          </a:p>
        </p:txBody>
      </p:sp>
      <p:sp>
        <p:nvSpPr>
          <p:cNvPr id="9" name="Text 7"/>
          <p:cNvSpPr/>
          <p:nvPr/>
        </p:nvSpPr>
        <p:spPr>
          <a:xfrm>
            <a:off x="571500" y="3179415"/>
            <a:ext cx="3933825" cy="1348532"/>
          </a:xfrm>
          <a:prstGeom prst="roundRect">
            <a:avLst>
              <a:gd name="adj" fmla="val 7063"/>
            </a:avLst>
          </a:prstGeom>
          <a:solidFill>
            <a:srgbClr val="FFFFFF"/>
          </a:solidFill>
          <a:ln w="19050">
            <a:solidFill>
              <a:srgbClr val="DC2626"/>
            </a:solidFill>
          </a:ln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0" name="Text 8"/>
          <p:cNvSpPr/>
          <p:nvPr/>
        </p:nvSpPr>
        <p:spPr>
          <a:xfrm>
            <a:off x="723900" y="3331815"/>
            <a:ext cx="3701606" cy="159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60"/>
              </a:lnSpc>
              <a:spcAft>
                <a:spcPts val="600"/>
              </a:spcAft>
              <a:buNone/>
            </a:pPr>
            <a:r>
              <a:rPr lang="en-US" sz="1050" b="1" dirty="0">
                <a:solidFill>
                  <a:srgbClr val="991B1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Supply Chain Non Sécurisée</a:t>
            </a:r>
            <a:endParaRPr lang="en-US" sz="1050" dirty="0"/>
          </a:p>
        </p:txBody>
      </p:sp>
      <p:sp>
        <p:nvSpPr>
          <p:cNvPr id="11" name="Text 9"/>
          <p:cNvSpPr/>
          <p:nvPr/>
        </p:nvSpPr>
        <p:spPr>
          <a:xfrm>
            <a:off x="723900" y="3568005"/>
            <a:ext cx="3701606" cy="1675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2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825" dirty="0">
                <a:solidFill>
                  <a:srgbClr val="33415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Images Docker non signées</a:t>
            </a:r>
            <a:endParaRPr lang="en-US" sz="825" dirty="0"/>
          </a:p>
        </p:txBody>
      </p:sp>
      <p:sp>
        <p:nvSpPr>
          <p:cNvPr id="12" name="Text 10"/>
          <p:cNvSpPr/>
          <p:nvPr/>
        </p:nvSpPr>
        <p:spPr>
          <a:xfrm>
            <a:off x="723900" y="3773686"/>
            <a:ext cx="3701606" cy="1675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2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825" dirty="0">
                <a:solidFill>
                  <a:srgbClr val="33415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Pas de SBOM ni provenance</a:t>
            </a:r>
            <a:endParaRPr lang="en-US" sz="825" dirty="0"/>
          </a:p>
        </p:txBody>
      </p:sp>
      <p:sp>
        <p:nvSpPr>
          <p:cNvPr id="13" name="Text 11"/>
          <p:cNvSpPr/>
          <p:nvPr/>
        </p:nvSpPr>
        <p:spPr>
          <a:xfrm>
            <a:off x="723900" y="3979366"/>
            <a:ext cx="3701606" cy="1675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2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825" dirty="0">
                <a:solidFill>
                  <a:srgbClr val="33415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Secrets hardcodés</a:t>
            </a:r>
            <a:endParaRPr lang="en-US" sz="825" dirty="0"/>
          </a:p>
        </p:txBody>
      </p:sp>
      <p:sp>
        <p:nvSpPr>
          <p:cNvPr id="14" name="Text 12"/>
          <p:cNvSpPr/>
          <p:nvPr/>
        </p:nvSpPr>
        <p:spPr>
          <a:xfrm>
            <a:off x="723900" y="4223147"/>
            <a:ext cx="3701606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00"/>
              </a:lnSpc>
              <a:spcBef>
                <a:spcPts val="600"/>
              </a:spcBef>
              <a:buNone/>
            </a:pPr>
            <a:r>
              <a:rPr lang="en-US" sz="750" b="1" dirty="0">
                <a:solidFill>
                  <a:srgbClr val="DC262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Risque: Attaque supply chain</a:t>
            </a:r>
            <a:endParaRPr lang="en-US" sz="750" dirty="0"/>
          </a:p>
        </p:txBody>
      </p:sp>
      <p:sp>
        <p:nvSpPr>
          <p:cNvPr id="15" name="Text 13"/>
          <p:cNvSpPr/>
          <p:nvPr/>
        </p:nvSpPr>
        <p:spPr>
          <a:xfrm>
            <a:off x="4638675" y="1697534"/>
            <a:ext cx="3933825" cy="1348532"/>
          </a:xfrm>
          <a:prstGeom prst="roundRect">
            <a:avLst>
              <a:gd name="adj" fmla="val 7063"/>
            </a:avLst>
          </a:prstGeom>
          <a:solidFill>
            <a:srgbClr val="FFFFFF"/>
          </a:solidFill>
          <a:ln w="19050">
            <a:solidFill>
              <a:srgbClr val="DC2626"/>
            </a:solidFill>
          </a:ln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6" name="Text 14"/>
          <p:cNvSpPr/>
          <p:nvPr/>
        </p:nvSpPr>
        <p:spPr>
          <a:xfrm>
            <a:off x="4791075" y="1849934"/>
            <a:ext cx="3701606" cy="159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60"/>
              </a:lnSpc>
              <a:spcAft>
                <a:spcPts val="600"/>
              </a:spcAft>
              <a:buNone/>
            </a:pPr>
            <a:r>
              <a:rPr lang="en-US" sz="1050" b="1" dirty="0">
                <a:solidFill>
                  <a:srgbClr val="991B1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Déploiements Non Conformes</a:t>
            </a:r>
            <a:endParaRPr lang="en-US" sz="1050" dirty="0"/>
          </a:p>
        </p:txBody>
      </p:sp>
      <p:sp>
        <p:nvSpPr>
          <p:cNvPr id="17" name="Text 15"/>
          <p:cNvSpPr/>
          <p:nvPr/>
        </p:nvSpPr>
        <p:spPr>
          <a:xfrm>
            <a:off x="4791075" y="2086124"/>
            <a:ext cx="3701606" cy="1675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2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825" dirty="0">
                <a:solidFill>
                  <a:srgbClr val="33415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Pods en mode privileged</a:t>
            </a:r>
            <a:endParaRPr lang="en-US" sz="825" dirty="0"/>
          </a:p>
        </p:txBody>
      </p:sp>
      <p:sp>
        <p:nvSpPr>
          <p:cNvPr id="18" name="Text 16"/>
          <p:cNvSpPr/>
          <p:nvPr/>
        </p:nvSpPr>
        <p:spPr>
          <a:xfrm>
            <a:off x="4791075" y="2291804"/>
            <a:ext cx="3701606" cy="1675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2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825" dirty="0">
                <a:solidFill>
                  <a:srgbClr val="33415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Pas de Network Policies</a:t>
            </a:r>
            <a:endParaRPr lang="en-US" sz="825" dirty="0"/>
          </a:p>
        </p:txBody>
      </p:sp>
      <p:sp>
        <p:nvSpPr>
          <p:cNvPr id="19" name="Text 17"/>
          <p:cNvSpPr/>
          <p:nvPr/>
        </p:nvSpPr>
        <p:spPr>
          <a:xfrm>
            <a:off x="4791075" y="2497485"/>
            <a:ext cx="3701606" cy="1675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2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825" dirty="0">
                <a:solidFill>
                  <a:srgbClr val="33415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RBAC trop permissif</a:t>
            </a:r>
            <a:endParaRPr lang="en-US" sz="825" dirty="0"/>
          </a:p>
        </p:txBody>
      </p:sp>
      <p:sp>
        <p:nvSpPr>
          <p:cNvPr id="20" name="Text 18"/>
          <p:cNvSpPr/>
          <p:nvPr/>
        </p:nvSpPr>
        <p:spPr>
          <a:xfrm>
            <a:off x="4791075" y="2741265"/>
            <a:ext cx="3701606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00"/>
              </a:lnSpc>
              <a:spcBef>
                <a:spcPts val="600"/>
              </a:spcBef>
              <a:buNone/>
            </a:pPr>
            <a:r>
              <a:rPr lang="en-US" sz="750" b="1" dirty="0">
                <a:solidFill>
                  <a:srgbClr val="DC262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Risque: Escalade privilèges</a:t>
            </a:r>
            <a:endParaRPr lang="en-US" sz="750" dirty="0"/>
          </a:p>
        </p:txBody>
      </p:sp>
      <p:sp>
        <p:nvSpPr>
          <p:cNvPr id="21" name="Text 19"/>
          <p:cNvSpPr/>
          <p:nvPr/>
        </p:nvSpPr>
        <p:spPr>
          <a:xfrm>
            <a:off x="4638675" y="3179415"/>
            <a:ext cx="3933825" cy="1348532"/>
          </a:xfrm>
          <a:prstGeom prst="roundRect">
            <a:avLst>
              <a:gd name="adj" fmla="val 7063"/>
            </a:avLst>
          </a:prstGeom>
          <a:solidFill>
            <a:srgbClr val="FFFFFF"/>
          </a:solidFill>
          <a:ln w="19050">
            <a:solidFill>
              <a:srgbClr val="DC2626"/>
            </a:solidFill>
          </a:ln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2" name="Text 20"/>
          <p:cNvSpPr/>
          <p:nvPr/>
        </p:nvSpPr>
        <p:spPr>
          <a:xfrm>
            <a:off x="4791075" y="3331815"/>
            <a:ext cx="3701606" cy="159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60"/>
              </a:lnSpc>
              <a:spcAft>
                <a:spcPts val="600"/>
              </a:spcAft>
              <a:buNone/>
            </a:pPr>
            <a:r>
              <a:rPr lang="en-US" sz="1050" b="1" dirty="0">
                <a:solidFill>
                  <a:srgbClr val="991B1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Traçabilité Inexistante</a:t>
            </a:r>
            <a:endParaRPr lang="en-US" sz="1050" dirty="0"/>
          </a:p>
        </p:txBody>
      </p:sp>
      <p:sp>
        <p:nvSpPr>
          <p:cNvPr id="23" name="Text 21"/>
          <p:cNvSpPr/>
          <p:nvPr/>
        </p:nvSpPr>
        <p:spPr>
          <a:xfrm>
            <a:off x="4791075" y="3568005"/>
            <a:ext cx="3701606" cy="1675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2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825" dirty="0">
                <a:solidFill>
                  <a:srgbClr val="33415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Pas d'audit logs centralisés</a:t>
            </a:r>
            <a:endParaRPr lang="en-US" sz="825" dirty="0"/>
          </a:p>
        </p:txBody>
      </p:sp>
      <p:sp>
        <p:nvSpPr>
          <p:cNvPr id="24" name="Text 22"/>
          <p:cNvSpPr/>
          <p:nvPr/>
        </p:nvSpPr>
        <p:spPr>
          <a:xfrm>
            <a:off x="4791075" y="3773686"/>
            <a:ext cx="3701606" cy="1675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2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825" dirty="0">
                <a:solidFill>
                  <a:srgbClr val="33415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Incidents non détectés</a:t>
            </a:r>
            <a:endParaRPr lang="en-US" sz="825" dirty="0"/>
          </a:p>
        </p:txBody>
      </p:sp>
      <p:sp>
        <p:nvSpPr>
          <p:cNvPr id="25" name="Text 23"/>
          <p:cNvSpPr/>
          <p:nvPr/>
        </p:nvSpPr>
        <p:spPr>
          <a:xfrm>
            <a:off x="4791075" y="3979366"/>
            <a:ext cx="3701606" cy="1675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2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825" dirty="0">
                <a:solidFill>
                  <a:srgbClr val="33415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MTTR élevé</a:t>
            </a:r>
            <a:endParaRPr lang="en-US" sz="825" dirty="0"/>
          </a:p>
        </p:txBody>
      </p:sp>
      <p:sp>
        <p:nvSpPr>
          <p:cNvPr id="26" name="Text 24"/>
          <p:cNvSpPr/>
          <p:nvPr/>
        </p:nvSpPr>
        <p:spPr>
          <a:xfrm>
            <a:off x="4791075" y="4223147"/>
            <a:ext cx="3701606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00"/>
              </a:lnSpc>
              <a:spcBef>
                <a:spcPts val="600"/>
              </a:spcBef>
              <a:buNone/>
            </a:pPr>
            <a:r>
              <a:rPr lang="en-US" sz="750" b="1" dirty="0">
                <a:solidFill>
                  <a:srgbClr val="DC262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Risque: Non-conformité RGPD</a:t>
            </a:r>
            <a:endParaRPr lang="en-US" sz="750" dirty="0"/>
          </a:p>
        </p:txBody>
      </p:sp>
      <p:sp>
        <p:nvSpPr>
          <p:cNvPr id="27" name="Text 25"/>
          <p:cNvSpPr/>
          <p:nvPr/>
        </p:nvSpPr>
        <p:spPr>
          <a:xfrm>
            <a:off x="381000" y="4686300"/>
            <a:ext cx="854964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00"/>
              </a:lnSpc>
              <a:spcAft>
                <a:spcPts val="900"/>
              </a:spcAft>
              <a:buNone/>
            </a:pPr>
            <a:r>
              <a:rPr lang="en-US" sz="750" dirty="0">
                <a:solidFill>
                  <a:srgbClr val="47556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Des risques qui peuvent avoir des impacts financiers et réputationnels majeurs</a:t>
            </a:r>
            <a:endParaRPr lang="en-US" sz="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90500" y="602010"/>
            <a:ext cx="4478845" cy="548580"/>
          </a:xfrm>
          <a:prstGeom prst="rect">
            <a:avLst/>
          </a:prstGeom>
          <a:noFill/>
          <a:ln/>
        </p:spPr>
        <p:txBody>
          <a:bodyPr wrap="square" lIns="190500" tIns="0" rIns="0" bIns="0" rtlCol="0" anchor="t"/>
          <a:lstStyle/>
          <a:p>
            <a:pPr marL="0" indent="0" algn="l">
              <a:lnSpc>
                <a:spcPts val="4320"/>
              </a:lnSpc>
              <a:buNone/>
            </a:pPr>
            <a:r>
              <a:rPr lang="en-US" sz="3600" b="1" dirty="0">
                <a:solidFill>
                  <a:srgbClr val="1E40A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Culture DevOps</a:t>
            </a:r>
            <a:endParaRPr lang="en-US" sz="3600" dirty="0"/>
          </a:p>
        </p:txBody>
      </p:sp>
      <p:pic>
        <p:nvPicPr>
          <p:cNvPr id="3" name="Image 0" descr="/tmp/rasterized-gradient-e745b1a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2295376"/>
            <a:ext cx="3905250" cy="163472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152204" y="2447776"/>
            <a:ext cx="743843" cy="2750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167"/>
              </a:lnSpc>
              <a:spcAft>
                <a:spcPts val="750"/>
              </a:spcAft>
              <a:buNone/>
            </a:pPr>
            <a:r>
              <a:rPr lang="en-US" sz="195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CAMS</a:t>
            </a:r>
            <a:endParaRPr lang="en-US" sz="1950" dirty="0"/>
          </a:p>
        </p:txBody>
      </p:sp>
      <p:sp>
        <p:nvSpPr>
          <p:cNvPr id="5" name="Text 2"/>
          <p:cNvSpPr/>
          <p:nvPr/>
        </p:nvSpPr>
        <p:spPr>
          <a:xfrm>
            <a:off x="723900" y="2846636"/>
            <a:ext cx="3672459" cy="1827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40"/>
              </a:lnSpc>
              <a:spcBef>
                <a:spcPts val="225"/>
              </a:spcBef>
              <a:spcAft>
                <a:spcPts val="225"/>
              </a:spcAft>
              <a:buNone/>
            </a:pPr>
            <a:r>
              <a:rPr lang="en-US" sz="9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Culture: Collaboration Dev + Ops</a:t>
            </a:r>
            <a:endParaRPr lang="en-US" sz="900" dirty="0"/>
          </a:p>
        </p:txBody>
      </p:sp>
      <p:sp>
        <p:nvSpPr>
          <p:cNvPr id="6" name="Text 3"/>
          <p:cNvSpPr/>
          <p:nvPr/>
        </p:nvSpPr>
        <p:spPr>
          <a:xfrm>
            <a:off x="723900" y="3086546"/>
            <a:ext cx="3672459" cy="1827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40"/>
              </a:lnSpc>
              <a:spcBef>
                <a:spcPts val="225"/>
              </a:spcBef>
              <a:spcAft>
                <a:spcPts val="225"/>
              </a:spcAft>
              <a:buNone/>
            </a:pPr>
            <a:r>
              <a:rPr lang="en-US" sz="9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Automation: Pipeline automatisé</a:t>
            </a:r>
            <a:endParaRPr lang="en-US" sz="900" dirty="0"/>
          </a:p>
        </p:txBody>
      </p:sp>
      <p:sp>
        <p:nvSpPr>
          <p:cNvPr id="7" name="Text 4"/>
          <p:cNvSpPr/>
          <p:nvPr/>
        </p:nvSpPr>
        <p:spPr>
          <a:xfrm>
            <a:off x="723900" y="3326457"/>
            <a:ext cx="3672459" cy="1827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40"/>
              </a:lnSpc>
              <a:spcBef>
                <a:spcPts val="225"/>
              </a:spcBef>
              <a:spcAft>
                <a:spcPts val="225"/>
              </a:spcAft>
              <a:buNone/>
            </a:pPr>
            <a:r>
              <a:rPr lang="en-US" sz="9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Measurement: Métriques continues</a:t>
            </a:r>
            <a:endParaRPr lang="en-US" sz="900" dirty="0"/>
          </a:p>
        </p:txBody>
      </p:sp>
      <p:sp>
        <p:nvSpPr>
          <p:cNvPr id="8" name="Text 5"/>
          <p:cNvSpPr/>
          <p:nvPr/>
        </p:nvSpPr>
        <p:spPr>
          <a:xfrm>
            <a:off x="723900" y="3566368"/>
            <a:ext cx="3672459" cy="1827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40"/>
              </a:lnSpc>
              <a:spcBef>
                <a:spcPts val="225"/>
              </a:spcBef>
              <a:spcAft>
                <a:spcPts val="225"/>
              </a:spcAft>
              <a:buNone/>
            </a:pPr>
            <a:r>
              <a:rPr lang="en-US" sz="9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Sharing: Partage des connaissances</a:t>
            </a:r>
            <a:endParaRPr lang="en-US" sz="900" dirty="0"/>
          </a:p>
        </p:txBody>
      </p:sp>
      <p:sp>
        <p:nvSpPr>
          <p:cNvPr id="9" name="Text 6"/>
          <p:cNvSpPr/>
          <p:nvPr/>
        </p:nvSpPr>
        <p:spPr>
          <a:xfrm>
            <a:off x="4667250" y="1466255"/>
            <a:ext cx="3905250" cy="1034207"/>
          </a:xfrm>
          <a:prstGeom prst="roundRect">
            <a:avLst>
              <a:gd name="adj" fmla="val 9210"/>
            </a:avLst>
          </a:prstGeom>
          <a:solidFill>
            <a:srgbClr val="FFFFFF"/>
          </a:solidFill>
          <a:ln/>
          <a:effectLst>
            <a:outerShdw blurRad="76200" dist="19050" dir="5400000" algn="bl" rotWithShape="0">
              <a:srgbClr val="000000">
                <a:alpha val="10000"/>
              </a:srgbClr>
            </a:outerShdw>
          </a:effectLst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0" name="Text 7"/>
          <p:cNvSpPr/>
          <p:nvPr/>
        </p:nvSpPr>
        <p:spPr>
          <a:xfrm>
            <a:off x="4781550" y="1580555"/>
            <a:ext cx="3750183" cy="159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60"/>
              </a:lnSpc>
              <a:spcAft>
                <a:spcPts val="450"/>
              </a:spcAft>
              <a:buNone/>
            </a:pPr>
            <a:r>
              <a:rPr lang="en-US" sz="1050" b="1" dirty="0">
                <a:solidFill>
                  <a:srgbClr val="1E40A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Accélération</a:t>
            </a:r>
            <a:endParaRPr lang="en-US" sz="1050" dirty="0"/>
          </a:p>
        </p:txBody>
      </p:sp>
      <p:sp>
        <p:nvSpPr>
          <p:cNvPr id="11" name="Text 8"/>
          <p:cNvSpPr/>
          <p:nvPr/>
        </p:nvSpPr>
        <p:spPr>
          <a:xfrm>
            <a:off x="4781550" y="1797695"/>
            <a:ext cx="3750183" cy="1675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20"/>
              </a:lnSpc>
              <a:spcBef>
                <a:spcPts val="225"/>
              </a:spcBef>
              <a:spcAft>
                <a:spcPts val="225"/>
              </a:spcAft>
              <a:buNone/>
            </a:pPr>
            <a:r>
              <a:rPr lang="en-US" sz="825" dirty="0">
                <a:solidFill>
                  <a:srgbClr val="33415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Déploiements fréquents</a:t>
            </a:r>
            <a:endParaRPr lang="en-US" sz="825" dirty="0"/>
          </a:p>
        </p:txBody>
      </p:sp>
      <p:sp>
        <p:nvSpPr>
          <p:cNvPr id="12" name="Text 9"/>
          <p:cNvSpPr/>
          <p:nvPr/>
        </p:nvSpPr>
        <p:spPr>
          <a:xfrm>
            <a:off x="4781550" y="1993850"/>
            <a:ext cx="3750183" cy="1675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20"/>
              </a:lnSpc>
              <a:spcBef>
                <a:spcPts val="225"/>
              </a:spcBef>
              <a:spcAft>
                <a:spcPts val="225"/>
              </a:spcAft>
              <a:buNone/>
            </a:pPr>
            <a:r>
              <a:rPr lang="en-US" sz="825" dirty="0">
                <a:solidFill>
                  <a:srgbClr val="33415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Feedback rapide</a:t>
            </a:r>
            <a:endParaRPr lang="en-US" sz="825" dirty="0"/>
          </a:p>
        </p:txBody>
      </p:sp>
      <p:sp>
        <p:nvSpPr>
          <p:cNvPr id="13" name="Text 10"/>
          <p:cNvSpPr/>
          <p:nvPr/>
        </p:nvSpPr>
        <p:spPr>
          <a:xfrm>
            <a:off x="4781550" y="2190006"/>
            <a:ext cx="3750183" cy="1675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20"/>
              </a:lnSpc>
              <a:spcBef>
                <a:spcPts val="225"/>
              </a:spcBef>
              <a:spcAft>
                <a:spcPts val="225"/>
              </a:spcAft>
              <a:buNone/>
            </a:pPr>
            <a:r>
              <a:rPr lang="en-US" sz="825" dirty="0">
                <a:solidFill>
                  <a:srgbClr val="33415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Time-to-market réduit</a:t>
            </a:r>
            <a:endParaRPr lang="en-US" sz="825" dirty="0"/>
          </a:p>
        </p:txBody>
      </p:sp>
      <p:sp>
        <p:nvSpPr>
          <p:cNvPr id="14" name="Text 11"/>
          <p:cNvSpPr/>
          <p:nvPr/>
        </p:nvSpPr>
        <p:spPr>
          <a:xfrm>
            <a:off x="4667250" y="2595711"/>
            <a:ext cx="3905250" cy="1034207"/>
          </a:xfrm>
          <a:prstGeom prst="roundRect">
            <a:avLst>
              <a:gd name="adj" fmla="val 9210"/>
            </a:avLst>
          </a:prstGeom>
          <a:solidFill>
            <a:srgbClr val="FFFFFF"/>
          </a:solidFill>
          <a:ln/>
          <a:effectLst>
            <a:outerShdw blurRad="76200" dist="19050" dir="5400000" algn="bl" rotWithShape="0">
              <a:srgbClr val="000000">
                <a:alpha val="10000"/>
              </a:srgbClr>
            </a:outerShdw>
          </a:effectLst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5" name="Text 12"/>
          <p:cNvSpPr/>
          <p:nvPr/>
        </p:nvSpPr>
        <p:spPr>
          <a:xfrm>
            <a:off x="4781550" y="2710011"/>
            <a:ext cx="3750183" cy="159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60"/>
              </a:lnSpc>
              <a:spcAft>
                <a:spcPts val="450"/>
              </a:spcAft>
              <a:buNone/>
            </a:pPr>
            <a:r>
              <a:rPr lang="en-US" sz="1050" b="1" dirty="0">
                <a:solidFill>
                  <a:srgbClr val="1E40A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Qualité</a:t>
            </a:r>
            <a:endParaRPr lang="en-US" sz="1050" dirty="0"/>
          </a:p>
        </p:txBody>
      </p:sp>
      <p:sp>
        <p:nvSpPr>
          <p:cNvPr id="16" name="Text 13"/>
          <p:cNvSpPr/>
          <p:nvPr/>
        </p:nvSpPr>
        <p:spPr>
          <a:xfrm>
            <a:off x="4781550" y="2927152"/>
            <a:ext cx="3750183" cy="1675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20"/>
              </a:lnSpc>
              <a:spcBef>
                <a:spcPts val="225"/>
              </a:spcBef>
              <a:spcAft>
                <a:spcPts val="225"/>
              </a:spcAft>
              <a:buNone/>
            </a:pPr>
            <a:r>
              <a:rPr lang="en-US" sz="825" dirty="0">
                <a:solidFill>
                  <a:srgbClr val="33415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Tests automatisés</a:t>
            </a:r>
            <a:endParaRPr lang="en-US" sz="825" dirty="0"/>
          </a:p>
        </p:txBody>
      </p:sp>
      <p:sp>
        <p:nvSpPr>
          <p:cNvPr id="17" name="Text 14"/>
          <p:cNvSpPr/>
          <p:nvPr/>
        </p:nvSpPr>
        <p:spPr>
          <a:xfrm>
            <a:off x="4781550" y="3123307"/>
            <a:ext cx="3750183" cy="1675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20"/>
              </a:lnSpc>
              <a:spcBef>
                <a:spcPts val="225"/>
              </a:spcBef>
              <a:spcAft>
                <a:spcPts val="225"/>
              </a:spcAft>
              <a:buNone/>
            </a:pPr>
            <a:r>
              <a:rPr lang="en-US" sz="825" dirty="0">
                <a:solidFill>
                  <a:srgbClr val="33415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Détection précoce des bugs</a:t>
            </a:r>
            <a:endParaRPr lang="en-US" sz="825" dirty="0"/>
          </a:p>
        </p:txBody>
      </p:sp>
      <p:sp>
        <p:nvSpPr>
          <p:cNvPr id="18" name="Text 15"/>
          <p:cNvSpPr/>
          <p:nvPr/>
        </p:nvSpPr>
        <p:spPr>
          <a:xfrm>
            <a:off x="4781550" y="3319463"/>
            <a:ext cx="3750183" cy="1675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20"/>
              </a:lnSpc>
              <a:spcBef>
                <a:spcPts val="225"/>
              </a:spcBef>
              <a:spcAft>
                <a:spcPts val="225"/>
              </a:spcAft>
              <a:buNone/>
            </a:pPr>
            <a:r>
              <a:rPr lang="en-US" sz="825" dirty="0">
                <a:solidFill>
                  <a:srgbClr val="33415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Rollback rapide</a:t>
            </a:r>
            <a:endParaRPr lang="en-US" sz="825" dirty="0"/>
          </a:p>
        </p:txBody>
      </p:sp>
      <p:sp>
        <p:nvSpPr>
          <p:cNvPr id="19" name="Text 16"/>
          <p:cNvSpPr/>
          <p:nvPr/>
        </p:nvSpPr>
        <p:spPr>
          <a:xfrm>
            <a:off x="4667250" y="3725168"/>
            <a:ext cx="3905250" cy="1034207"/>
          </a:xfrm>
          <a:prstGeom prst="roundRect">
            <a:avLst>
              <a:gd name="adj" fmla="val 9210"/>
            </a:avLst>
          </a:prstGeom>
          <a:solidFill>
            <a:srgbClr val="FFFFFF"/>
          </a:solidFill>
          <a:ln/>
          <a:effectLst>
            <a:outerShdw blurRad="76200" dist="19050" dir="5400000" algn="bl" rotWithShape="0">
              <a:srgbClr val="000000">
                <a:alpha val="10000"/>
              </a:srgbClr>
            </a:outerShdw>
          </a:effectLst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0" name="Text 17"/>
          <p:cNvSpPr/>
          <p:nvPr/>
        </p:nvSpPr>
        <p:spPr>
          <a:xfrm>
            <a:off x="4781550" y="3839468"/>
            <a:ext cx="3750183" cy="159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60"/>
              </a:lnSpc>
              <a:spcAft>
                <a:spcPts val="450"/>
              </a:spcAft>
              <a:buNone/>
            </a:pPr>
            <a:r>
              <a:rPr lang="en-US" sz="1050" b="1" dirty="0">
                <a:solidFill>
                  <a:srgbClr val="1E40A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Collaboration</a:t>
            </a:r>
            <a:endParaRPr lang="en-US" sz="1050" dirty="0"/>
          </a:p>
        </p:txBody>
      </p:sp>
      <p:sp>
        <p:nvSpPr>
          <p:cNvPr id="21" name="Text 18"/>
          <p:cNvSpPr/>
          <p:nvPr/>
        </p:nvSpPr>
        <p:spPr>
          <a:xfrm>
            <a:off x="4781550" y="4056608"/>
            <a:ext cx="3750183" cy="1675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20"/>
              </a:lnSpc>
              <a:spcBef>
                <a:spcPts val="225"/>
              </a:spcBef>
              <a:spcAft>
                <a:spcPts val="225"/>
              </a:spcAft>
              <a:buNone/>
            </a:pPr>
            <a:r>
              <a:rPr lang="en-US" sz="825" dirty="0">
                <a:solidFill>
                  <a:srgbClr val="33415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Silos brisés</a:t>
            </a:r>
            <a:endParaRPr lang="en-US" sz="825" dirty="0"/>
          </a:p>
        </p:txBody>
      </p:sp>
      <p:sp>
        <p:nvSpPr>
          <p:cNvPr id="22" name="Text 19"/>
          <p:cNvSpPr/>
          <p:nvPr/>
        </p:nvSpPr>
        <p:spPr>
          <a:xfrm>
            <a:off x="4781550" y="4252764"/>
            <a:ext cx="3750183" cy="1675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20"/>
              </a:lnSpc>
              <a:spcBef>
                <a:spcPts val="225"/>
              </a:spcBef>
              <a:spcAft>
                <a:spcPts val="225"/>
              </a:spcAft>
              <a:buNone/>
            </a:pPr>
            <a:r>
              <a:rPr lang="en-US" sz="825" dirty="0">
                <a:solidFill>
                  <a:srgbClr val="33415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Responsabilité partagée</a:t>
            </a:r>
            <a:endParaRPr lang="en-US" sz="825" dirty="0"/>
          </a:p>
        </p:txBody>
      </p:sp>
      <p:sp>
        <p:nvSpPr>
          <p:cNvPr id="23" name="Text 20"/>
          <p:cNvSpPr/>
          <p:nvPr/>
        </p:nvSpPr>
        <p:spPr>
          <a:xfrm>
            <a:off x="4781550" y="4448919"/>
            <a:ext cx="3750183" cy="1675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20"/>
              </a:lnSpc>
              <a:spcBef>
                <a:spcPts val="225"/>
              </a:spcBef>
              <a:spcAft>
                <a:spcPts val="225"/>
              </a:spcAft>
              <a:buNone/>
            </a:pPr>
            <a:r>
              <a:rPr lang="en-US" sz="825" dirty="0">
                <a:solidFill>
                  <a:srgbClr val="33415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Amélioration continue</a:t>
            </a:r>
            <a:endParaRPr lang="en-US" sz="825" dirty="0"/>
          </a:p>
        </p:txBody>
      </p:sp>
      <p:sp>
        <p:nvSpPr>
          <p:cNvPr id="24" name="Text 21"/>
          <p:cNvSpPr/>
          <p:nvPr/>
        </p:nvSpPr>
        <p:spPr>
          <a:xfrm>
            <a:off x="381000" y="4686300"/>
            <a:ext cx="854964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00"/>
              </a:lnSpc>
              <a:spcAft>
                <a:spcPts val="900"/>
              </a:spcAft>
              <a:buNone/>
            </a:pPr>
            <a:r>
              <a:rPr lang="en-US" sz="750" dirty="0">
                <a:solidFill>
                  <a:srgbClr val="47556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DevOps: Un changement culturel avant d'être technologique</a:t>
            </a:r>
            <a:endParaRPr lang="en-US" sz="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90500" y="801588"/>
            <a:ext cx="4478845" cy="548580"/>
          </a:xfrm>
          <a:prstGeom prst="rect">
            <a:avLst/>
          </a:prstGeom>
          <a:noFill/>
          <a:ln/>
        </p:spPr>
        <p:txBody>
          <a:bodyPr wrap="square" lIns="190500" tIns="0" rIns="0" bIns="0" rtlCol="0" anchor="t"/>
          <a:lstStyle/>
          <a:p>
            <a:pPr marL="0" indent="0" algn="l">
              <a:lnSpc>
                <a:spcPts val="4320"/>
              </a:lnSpc>
              <a:buNone/>
            </a:pPr>
            <a:r>
              <a:rPr lang="en-US" sz="3600" b="1" dirty="0">
                <a:solidFill>
                  <a:srgbClr val="1E40A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Équipe DevSecOps</a:t>
            </a:r>
            <a:endParaRPr lang="en-US" sz="3600" dirty="0"/>
          </a:p>
        </p:txBody>
      </p:sp>
      <p:pic>
        <p:nvPicPr>
          <p:cNvPr id="3" name="Image 0" descr="/tmp/rasterized-gradient-d6c3edb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1735931"/>
            <a:ext cx="3924300" cy="53488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66750" y="1831181"/>
            <a:ext cx="1913954" cy="1692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33"/>
              </a:lnSpc>
              <a:spcAft>
                <a:spcPts val="300"/>
              </a:spcAft>
              <a:buNone/>
            </a:pPr>
            <a:r>
              <a:rPr lang="en-US" sz="12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Rôles Clés</a:t>
            </a:r>
            <a:endParaRPr lang="en-US" sz="1200" dirty="0"/>
          </a:p>
        </p:txBody>
      </p:sp>
      <p:sp>
        <p:nvSpPr>
          <p:cNvPr id="5" name="Text 2"/>
          <p:cNvSpPr/>
          <p:nvPr/>
        </p:nvSpPr>
        <p:spPr>
          <a:xfrm>
            <a:off x="666750" y="2038499"/>
            <a:ext cx="3808476" cy="1370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80"/>
              </a:lnSpc>
              <a:buNone/>
            </a:pPr>
            <a:r>
              <a:rPr lang="en-US" sz="675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Équipe pluridisciplinaire et autonome</a:t>
            </a:r>
            <a:endParaRPr lang="en-US" sz="675" dirty="0"/>
          </a:p>
        </p:txBody>
      </p:sp>
      <p:sp>
        <p:nvSpPr>
          <p:cNvPr id="6" name="Text 3"/>
          <p:cNvSpPr/>
          <p:nvPr/>
        </p:nvSpPr>
        <p:spPr>
          <a:xfrm>
            <a:off x="571500" y="2347020"/>
            <a:ext cx="3924300" cy="2285256"/>
          </a:xfrm>
          <a:prstGeom prst="roundRect">
            <a:avLst>
              <a:gd name="adj" fmla="val 3334"/>
            </a:avLst>
          </a:prstGeom>
          <a:solidFill>
            <a:srgbClr val="FFFFFF"/>
          </a:solidFill>
          <a:ln/>
          <a:effectLst>
            <a:outerShdw blurRad="57150" dist="19050" dir="5400000" algn="bl" rotWithShape="0">
              <a:srgbClr val="000000">
                <a:alpha val="10000"/>
              </a:srgbClr>
            </a:outerShdw>
          </a:effectLst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7" name="Text 4"/>
          <p:cNvSpPr/>
          <p:nvPr/>
        </p:nvSpPr>
        <p:spPr>
          <a:xfrm>
            <a:off x="647700" y="2461320"/>
            <a:ext cx="3771900" cy="380851"/>
          </a:xfrm>
          <a:prstGeom prst="roundRect">
            <a:avLst>
              <a:gd name="adj" fmla="val 10004"/>
            </a:avLst>
          </a:prstGeom>
          <a:solidFill>
            <a:srgbClr val="EFF6FF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8" name="Shape 5"/>
          <p:cNvSpPr/>
          <p:nvPr/>
        </p:nvSpPr>
        <p:spPr>
          <a:xfrm>
            <a:off x="661988" y="2461320"/>
            <a:ext cx="0" cy="380851"/>
          </a:xfrm>
          <a:prstGeom prst="line">
            <a:avLst/>
          </a:prstGeom>
          <a:noFill/>
          <a:ln w="28575">
            <a:solidFill>
              <a:srgbClr val="1E40AF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9" name="Text 6"/>
          <p:cNvSpPr/>
          <p:nvPr/>
        </p:nvSpPr>
        <p:spPr>
          <a:xfrm>
            <a:off x="733425" y="2518470"/>
            <a:ext cx="3701606" cy="1256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90"/>
              </a:lnSpc>
              <a:spcAft>
                <a:spcPts val="150"/>
              </a:spcAft>
              <a:buNone/>
            </a:pPr>
            <a:r>
              <a:rPr lang="en-US" sz="825" b="1" dirty="0">
                <a:solidFill>
                  <a:srgbClr val="1E40A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👨‍💻 Développeurs</a:t>
            </a:r>
            <a:endParaRPr lang="en-US" sz="825" dirty="0"/>
          </a:p>
        </p:txBody>
      </p:sp>
      <p:sp>
        <p:nvSpPr>
          <p:cNvPr id="10" name="Text 7"/>
          <p:cNvSpPr/>
          <p:nvPr/>
        </p:nvSpPr>
        <p:spPr>
          <a:xfrm>
            <a:off x="733425" y="2663130"/>
            <a:ext cx="3701606" cy="1218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60"/>
              </a:lnSpc>
              <a:buNone/>
            </a:pPr>
            <a:r>
              <a:rPr lang="en-US" sz="600" dirty="0">
                <a:solidFill>
                  <a:srgbClr val="33415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Code, tests unitaires, pre-commit hooks</a:t>
            </a:r>
            <a:endParaRPr lang="en-US" sz="600" dirty="0"/>
          </a:p>
        </p:txBody>
      </p:sp>
      <p:sp>
        <p:nvSpPr>
          <p:cNvPr id="11" name="Text 8"/>
          <p:cNvSpPr/>
          <p:nvPr/>
        </p:nvSpPr>
        <p:spPr>
          <a:xfrm>
            <a:off x="647700" y="2880271"/>
            <a:ext cx="3771900" cy="380851"/>
          </a:xfrm>
          <a:prstGeom prst="roundRect">
            <a:avLst>
              <a:gd name="adj" fmla="val 10004"/>
            </a:avLst>
          </a:prstGeom>
          <a:solidFill>
            <a:srgbClr val="FEF2F2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2" name="Shape 9"/>
          <p:cNvSpPr/>
          <p:nvPr/>
        </p:nvSpPr>
        <p:spPr>
          <a:xfrm>
            <a:off x="661988" y="2880271"/>
            <a:ext cx="0" cy="380851"/>
          </a:xfrm>
          <a:prstGeom prst="line">
            <a:avLst/>
          </a:prstGeom>
          <a:noFill/>
          <a:ln w="28575">
            <a:solidFill>
              <a:srgbClr val="DC2626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13" name="Text 10"/>
          <p:cNvSpPr/>
          <p:nvPr/>
        </p:nvSpPr>
        <p:spPr>
          <a:xfrm>
            <a:off x="733425" y="2937421"/>
            <a:ext cx="3701606" cy="1256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90"/>
              </a:lnSpc>
              <a:spcAft>
                <a:spcPts val="150"/>
              </a:spcAft>
              <a:buNone/>
            </a:pPr>
            <a:r>
              <a:rPr lang="en-US" sz="825" b="1" dirty="0">
                <a:solidFill>
                  <a:srgbClr val="DC262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🔐 Security Engineers</a:t>
            </a:r>
            <a:endParaRPr lang="en-US" sz="825" dirty="0"/>
          </a:p>
        </p:txBody>
      </p:sp>
      <p:sp>
        <p:nvSpPr>
          <p:cNvPr id="14" name="Text 11"/>
          <p:cNvSpPr/>
          <p:nvPr/>
        </p:nvSpPr>
        <p:spPr>
          <a:xfrm>
            <a:off x="733425" y="3082082"/>
            <a:ext cx="3701606" cy="1218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60"/>
              </a:lnSpc>
              <a:buNone/>
            </a:pPr>
            <a:r>
              <a:rPr lang="en-US" sz="600" dirty="0">
                <a:solidFill>
                  <a:srgbClr val="33415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Scan vulnérabilités, policies, audits</a:t>
            </a:r>
            <a:endParaRPr lang="en-US" sz="600" dirty="0"/>
          </a:p>
        </p:txBody>
      </p:sp>
      <p:sp>
        <p:nvSpPr>
          <p:cNvPr id="15" name="Text 12"/>
          <p:cNvSpPr/>
          <p:nvPr/>
        </p:nvSpPr>
        <p:spPr>
          <a:xfrm>
            <a:off x="647700" y="3299222"/>
            <a:ext cx="3771900" cy="380851"/>
          </a:xfrm>
          <a:prstGeom prst="roundRect">
            <a:avLst>
              <a:gd name="adj" fmla="val 10004"/>
            </a:avLst>
          </a:prstGeom>
          <a:solidFill>
            <a:srgbClr val="ECFDF5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6" name="Shape 13"/>
          <p:cNvSpPr/>
          <p:nvPr/>
        </p:nvSpPr>
        <p:spPr>
          <a:xfrm>
            <a:off x="661988" y="3299222"/>
            <a:ext cx="0" cy="380851"/>
          </a:xfrm>
          <a:prstGeom prst="line">
            <a:avLst/>
          </a:prstGeom>
          <a:noFill/>
          <a:ln w="28575">
            <a:solidFill>
              <a:srgbClr val="16A34A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17" name="Text 14"/>
          <p:cNvSpPr/>
          <p:nvPr/>
        </p:nvSpPr>
        <p:spPr>
          <a:xfrm>
            <a:off x="733425" y="3356372"/>
            <a:ext cx="3701606" cy="1256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90"/>
              </a:lnSpc>
              <a:spcAft>
                <a:spcPts val="150"/>
              </a:spcAft>
              <a:buNone/>
            </a:pPr>
            <a:r>
              <a:rPr lang="en-US" sz="825" b="1" dirty="0">
                <a:solidFill>
                  <a:srgbClr val="16A34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⚙️ Ops/SRE</a:t>
            </a:r>
            <a:endParaRPr lang="en-US" sz="825" dirty="0"/>
          </a:p>
        </p:txBody>
      </p:sp>
      <p:sp>
        <p:nvSpPr>
          <p:cNvPr id="18" name="Text 15"/>
          <p:cNvSpPr/>
          <p:nvPr/>
        </p:nvSpPr>
        <p:spPr>
          <a:xfrm>
            <a:off x="733425" y="3501033"/>
            <a:ext cx="3701606" cy="1218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60"/>
              </a:lnSpc>
              <a:buNone/>
            </a:pPr>
            <a:r>
              <a:rPr lang="en-US" sz="600" dirty="0">
                <a:solidFill>
                  <a:srgbClr val="33415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Infrastructure, K8s, monitoring, incidents</a:t>
            </a:r>
            <a:endParaRPr lang="en-US" sz="600" dirty="0"/>
          </a:p>
        </p:txBody>
      </p:sp>
      <p:sp>
        <p:nvSpPr>
          <p:cNvPr id="19" name="Text 16"/>
          <p:cNvSpPr/>
          <p:nvPr/>
        </p:nvSpPr>
        <p:spPr>
          <a:xfrm>
            <a:off x="647700" y="3718173"/>
            <a:ext cx="3771900" cy="380851"/>
          </a:xfrm>
          <a:prstGeom prst="roundRect">
            <a:avLst>
              <a:gd name="adj" fmla="val 10004"/>
            </a:avLst>
          </a:prstGeom>
          <a:solidFill>
            <a:srgbClr val="FEF3C7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0" name="Shape 17"/>
          <p:cNvSpPr/>
          <p:nvPr/>
        </p:nvSpPr>
        <p:spPr>
          <a:xfrm>
            <a:off x="661988" y="3718173"/>
            <a:ext cx="0" cy="380851"/>
          </a:xfrm>
          <a:prstGeom prst="line">
            <a:avLst/>
          </a:prstGeom>
          <a:noFill/>
          <a:ln w="28575">
            <a:solidFill>
              <a:srgbClr val="CA8A04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21" name="Text 18"/>
          <p:cNvSpPr/>
          <p:nvPr/>
        </p:nvSpPr>
        <p:spPr>
          <a:xfrm>
            <a:off x="733425" y="3775323"/>
            <a:ext cx="3701606" cy="1256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90"/>
              </a:lnSpc>
              <a:spcAft>
                <a:spcPts val="150"/>
              </a:spcAft>
              <a:buNone/>
            </a:pPr>
            <a:r>
              <a:rPr lang="en-US" sz="825" b="1" dirty="0">
                <a:solidFill>
                  <a:srgbClr val="CA8A0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🧪 QA/Test Engineers</a:t>
            </a:r>
            <a:endParaRPr lang="en-US" sz="825" dirty="0"/>
          </a:p>
        </p:txBody>
      </p:sp>
      <p:sp>
        <p:nvSpPr>
          <p:cNvPr id="22" name="Text 19"/>
          <p:cNvSpPr/>
          <p:nvPr/>
        </p:nvSpPr>
        <p:spPr>
          <a:xfrm>
            <a:off x="733425" y="3919984"/>
            <a:ext cx="3701606" cy="1218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60"/>
              </a:lnSpc>
              <a:buNone/>
            </a:pPr>
            <a:r>
              <a:rPr lang="en-US" sz="600" dirty="0">
                <a:solidFill>
                  <a:srgbClr val="33415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Tests automatisés, DAST, validation</a:t>
            </a:r>
            <a:endParaRPr lang="en-US" sz="600" dirty="0"/>
          </a:p>
        </p:txBody>
      </p:sp>
      <p:sp>
        <p:nvSpPr>
          <p:cNvPr id="23" name="Text 20"/>
          <p:cNvSpPr/>
          <p:nvPr/>
        </p:nvSpPr>
        <p:spPr>
          <a:xfrm>
            <a:off x="647700" y="4137124"/>
            <a:ext cx="3771900" cy="380851"/>
          </a:xfrm>
          <a:prstGeom prst="roundRect">
            <a:avLst>
              <a:gd name="adj" fmla="val 10004"/>
            </a:avLst>
          </a:prstGeom>
          <a:solidFill>
            <a:srgbClr val="FAF5FF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4" name="Shape 21"/>
          <p:cNvSpPr/>
          <p:nvPr/>
        </p:nvSpPr>
        <p:spPr>
          <a:xfrm>
            <a:off x="661988" y="4137124"/>
            <a:ext cx="0" cy="380851"/>
          </a:xfrm>
          <a:prstGeom prst="line">
            <a:avLst/>
          </a:prstGeom>
          <a:noFill/>
          <a:ln w="28575">
            <a:solidFill>
              <a:srgbClr val="6D28D9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25" name="Text 22"/>
          <p:cNvSpPr/>
          <p:nvPr/>
        </p:nvSpPr>
        <p:spPr>
          <a:xfrm>
            <a:off x="733425" y="4194274"/>
            <a:ext cx="3701606" cy="1256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90"/>
              </a:lnSpc>
              <a:spcAft>
                <a:spcPts val="150"/>
              </a:spcAft>
              <a:buNone/>
            </a:pPr>
            <a:r>
              <a:rPr lang="en-US" sz="825" b="1" dirty="0">
                <a:solidFill>
                  <a:srgbClr val="6D28D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📊 Product Owner</a:t>
            </a:r>
            <a:endParaRPr lang="en-US" sz="825" dirty="0"/>
          </a:p>
        </p:txBody>
      </p:sp>
      <p:sp>
        <p:nvSpPr>
          <p:cNvPr id="26" name="Text 23"/>
          <p:cNvSpPr/>
          <p:nvPr/>
        </p:nvSpPr>
        <p:spPr>
          <a:xfrm>
            <a:off x="733425" y="4338935"/>
            <a:ext cx="3701606" cy="1218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60"/>
              </a:lnSpc>
              <a:buNone/>
            </a:pPr>
            <a:r>
              <a:rPr lang="en-US" sz="600" dirty="0">
                <a:solidFill>
                  <a:srgbClr val="33415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Priorisation, roadmap, feedback métier</a:t>
            </a:r>
            <a:endParaRPr lang="en-US" sz="600" dirty="0"/>
          </a:p>
        </p:txBody>
      </p:sp>
      <p:sp>
        <p:nvSpPr>
          <p:cNvPr id="27" name="Text 24"/>
          <p:cNvSpPr/>
          <p:nvPr/>
        </p:nvSpPr>
        <p:spPr>
          <a:xfrm>
            <a:off x="4648200" y="1693069"/>
            <a:ext cx="3924300" cy="1390055"/>
          </a:xfrm>
          <a:prstGeom prst="roundRect">
            <a:avLst>
              <a:gd name="adj" fmla="val 5482"/>
            </a:avLst>
          </a:prstGeom>
          <a:solidFill>
            <a:srgbClr val="FFFFFF"/>
          </a:solidFill>
          <a:ln/>
          <a:effectLst>
            <a:outerShdw blurRad="57150" dist="19050" dir="5400000" algn="bl" rotWithShape="0">
              <a:srgbClr val="000000">
                <a:alpha val="10000"/>
              </a:srgbClr>
            </a:outerShdw>
          </a:effectLst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8" name="Text 25"/>
          <p:cNvSpPr/>
          <p:nvPr/>
        </p:nvSpPr>
        <p:spPr>
          <a:xfrm>
            <a:off x="4743450" y="1788319"/>
            <a:ext cx="3808476" cy="1485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70"/>
              </a:lnSpc>
              <a:spcAft>
                <a:spcPts val="450"/>
              </a:spcAft>
              <a:buNone/>
            </a:pPr>
            <a:r>
              <a:rPr lang="en-US" sz="975" b="1" dirty="0">
                <a:solidFill>
                  <a:srgbClr val="0891B2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Compétences Transversales</a:t>
            </a:r>
            <a:endParaRPr lang="en-US" sz="975" dirty="0"/>
          </a:p>
        </p:txBody>
      </p:sp>
      <p:sp>
        <p:nvSpPr>
          <p:cNvPr id="29" name="Text 26"/>
          <p:cNvSpPr/>
          <p:nvPr/>
        </p:nvSpPr>
        <p:spPr>
          <a:xfrm>
            <a:off x="4743450" y="1993999"/>
            <a:ext cx="3808476" cy="1370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80"/>
              </a:lnSpc>
              <a:spcBef>
                <a:spcPts val="225"/>
              </a:spcBef>
              <a:spcAft>
                <a:spcPts val="225"/>
              </a:spcAft>
              <a:buNone/>
            </a:pPr>
            <a:r>
              <a:rPr lang="en-US" sz="675" dirty="0">
                <a:solidFill>
                  <a:srgbClr val="33415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🔧 Automatisation (CI/CD, IaC)</a:t>
            </a:r>
            <a:endParaRPr lang="en-US" sz="675" dirty="0"/>
          </a:p>
        </p:txBody>
      </p:sp>
      <p:sp>
        <p:nvSpPr>
          <p:cNvPr id="30" name="Text 27"/>
          <p:cNvSpPr/>
          <p:nvPr/>
        </p:nvSpPr>
        <p:spPr>
          <a:xfrm>
            <a:off x="4743450" y="2159645"/>
            <a:ext cx="3808476" cy="1370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80"/>
              </a:lnSpc>
              <a:spcBef>
                <a:spcPts val="225"/>
              </a:spcBef>
              <a:spcAft>
                <a:spcPts val="225"/>
              </a:spcAft>
              <a:buNone/>
            </a:pPr>
            <a:r>
              <a:rPr lang="en-US" sz="675" dirty="0">
                <a:solidFill>
                  <a:srgbClr val="33415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☁️ Cloud (AWS, Azure, GCP)</a:t>
            </a:r>
            <a:endParaRPr lang="en-US" sz="675" dirty="0"/>
          </a:p>
        </p:txBody>
      </p:sp>
      <p:sp>
        <p:nvSpPr>
          <p:cNvPr id="31" name="Text 28"/>
          <p:cNvSpPr/>
          <p:nvPr/>
        </p:nvSpPr>
        <p:spPr>
          <a:xfrm>
            <a:off x="4743450" y="2325291"/>
            <a:ext cx="3808476" cy="1370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80"/>
              </a:lnSpc>
              <a:spcBef>
                <a:spcPts val="225"/>
              </a:spcBef>
              <a:spcAft>
                <a:spcPts val="225"/>
              </a:spcAft>
              <a:buNone/>
            </a:pPr>
            <a:r>
              <a:rPr lang="en-US" sz="675" dirty="0">
                <a:solidFill>
                  <a:srgbClr val="33415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🐳 Conteneurisation (Docker, K8s)</a:t>
            </a:r>
            <a:endParaRPr lang="en-US" sz="675" dirty="0"/>
          </a:p>
        </p:txBody>
      </p:sp>
      <p:sp>
        <p:nvSpPr>
          <p:cNvPr id="32" name="Text 29"/>
          <p:cNvSpPr/>
          <p:nvPr/>
        </p:nvSpPr>
        <p:spPr>
          <a:xfrm>
            <a:off x="4743450" y="2490936"/>
            <a:ext cx="3808476" cy="1370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80"/>
              </a:lnSpc>
              <a:spcBef>
                <a:spcPts val="225"/>
              </a:spcBef>
              <a:spcAft>
                <a:spcPts val="225"/>
              </a:spcAft>
              <a:buNone/>
            </a:pPr>
            <a:r>
              <a:rPr lang="en-US" sz="675" dirty="0">
                <a:solidFill>
                  <a:srgbClr val="33415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📝 Infrastructure as Code (Terraform, Ansible)</a:t>
            </a:r>
            <a:endParaRPr lang="en-US" sz="675" dirty="0"/>
          </a:p>
        </p:txBody>
      </p:sp>
      <p:sp>
        <p:nvSpPr>
          <p:cNvPr id="33" name="Text 30"/>
          <p:cNvSpPr/>
          <p:nvPr/>
        </p:nvSpPr>
        <p:spPr>
          <a:xfrm>
            <a:off x="4743450" y="2656582"/>
            <a:ext cx="3808476" cy="1370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80"/>
              </a:lnSpc>
              <a:spcBef>
                <a:spcPts val="225"/>
              </a:spcBef>
              <a:spcAft>
                <a:spcPts val="225"/>
              </a:spcAft>
              <a:buNone/>
            </a:pPr>
            <a:r>
              <a:rPr lang="en-US" sz="675" dirty="0">
                <a:solidFill>
                  <a:srgbClr val="33415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📊 Observabilité (Logs, Metrics, Traces)</a:t>
            </a:r>
            <a:endParaRPr lang="en-US" sz="675" dirty="0"/>
          </a:p>
        </p:txBody>
      </p:sp>
      <p:sp>
        <p:nvSpPr>
          <p:cNvPr id="34" name="Text 31"/>
          <p:cNvSpPr/>
          <p:nvPr/>
        </p:nvSpPr>
        <p:spPr>
          <a:xfrm>
            <a:off x="4743450" y="2822228"/>
            <a:ext cx="3808476" cy="1370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80"/>
              </a:lnSpc>
              <a:spcBef>
                <a:spcPts val="225"/>
              </a:spcBef>
              <a:spcAft>
                <a:spcPts val="225"/>
              </a:spcAft>
              <a:buNone/>
            </a:pPr>
            <a:r>
              <a:rPr lang="en-US" sz="675" dirty="0">
                <a:solidFill>
                  <a:srgbClr val="33415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🔐 Sécurité (OWASP, CIS, NIST)</a:t>
            </a:r>
            <a:endParaRPr lang="en-US" sz="675" dirty="0"/>
          </a:p>
        </p:txBody>
      </p:sp>
      <p:sp>
        <p:nvSpPr>
          <p:cNvPr id="35" name="Text 32"/>
          <p:cNvSpPr/>
          <p:nvPr/>
        </p:nvSpPr>
        <p:spPr>
          <a:xfrm>
            <a:off x="4648200" y="3159323"/>
            <a:ext cx="3924300" cy="1058763"/>
          </a:xfrm>
          <a:prstGeom prst="roundRect">
            <a:avLst>
              <a:gd name="adj" fmla="val 7197"/>
            </a:avLst>
          </a:prstGeom>
          <a:solidFill>
            <a:srgbClr val="FFFFFF"/>
          </a:solidFill>
          <a:ln/>
          <a:effectLst>
            <a:outerShdw blurRad="57150" dist="19050" dir="5400000" algn="bl" rotWithShape="0">
              <a:srgbClr val="000000">
                <a:alpha val="10000"/>
              </a:srgbClr>
            </a:outerShdw>
          </a:effectLst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36" name="Text 33"/>
          <p:cNvSpPr/>
          <p:nvPr/>
        </p:nvSpPr>
        <p:spPr>
          <a:xfrm>
            <a:off x="4743450" y="3254573"/>
            <a:ext cx="3808476" cy="1485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70"/>
              </a:lnSpc>
              <a:spcAft>
                <a:spcPts val="450"/>
              </a:spcAft>
              <a:buNone/>
            </a:pPr>
            <a:r>
              <a:rPr lang="en-US" sz="975" b="1" dirty="0">
                <a:solidFill>
                  <a:srgbClr val="16A34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Organisation de l'équipe</a:t>
            </a:r>
            <a:endParaRPr lang="en-US" sz="975" dirty="0"/>
          </a:p>
        </p:txBody>
      </p:sp>
      <p:sp>
        <p:nvSpPr>
          <p:cNvPr id="37" name="Text 34"/>
          <p:cNvSpPr/>
          <p:nvPr/>
        </p:nvSpPr>
        <p:spPr>
          <a:xfrm>
            <a:off x="4743450" y="3460254"/>
            <a:ext cx="3808476" cy="1370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80"/>
              </a:lnSpc>
              <a:spcBef>
                <a:spcPts val="225"/>
              </a:spcBef>
              <a:spcAft>
                <a:spcPts val="225"/>
              </a:spcAft>
              <a:buNone/>
            </a:pPr>
            <a:r>
              <a:rPr lang="en-US" sz="675" dirty="0">
                <a:solidFill>
                  <a:srgbClr val="33415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✅ Équipe pluridisciplinaire (5-9 personnes)</a:t>
            </a:r>
            <a:endParaRPr lang="en-US" sz="675" dirty="0"/>
          </a:p>
        </p:txBody>
      </p:sp>
      <p:sp>
        <p:nvSpPr>
          <p:cNvPr id="38" name="Text 35"/>
          <p:cNvSpPr/>
          <p:nvPr/>
        </p:nvSpPr>
        <p:spPr>
          <a:xfrm>
            <a:off x="4743450" y="3625900"/>
            <a:ext cx="3808476" cy="1370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80"/>
              </a:lnSpc>
              <a:spcBef>
                <a:spcPts val="225"/>
              </a:spcBef>
              <a:spcAft>
                <a:spcPts val="225"/>
              </a:spcAft>
              <a:buNone/>
            </a:pPr>
            <a:r>
              <a:rPr lang="en-US" sz="675" dirty="0">
                <a:solidFill>
                  <a:srgbClr val="33415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✅ Autonomie end-to-end (you build it, you run it)</a:t>
            </a:r>
            <a:endParaRPr lang="en-US" sz="675" dirty="0"/>
          </a:p>
        </p:txBody>
      </p:sp>
      <p:sp>
        <p:nvSpPr>
          <p:cNvPr id="39" name="Text 36"/>
          <p:cNvSpPr/>
          <p:nvPr/>
        </p:nvSpPr>
        <p:spPr>
          <a:xfrm>
            <a:off x="4743450" y="3791545"/>
            <a:ext cx="3808476" cy="1370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80"/>
              </a:lnSpc>
              <a:spcBef>
                <a:spcPts val="225"/>
              </a:spcBef>
              <a:spcAft>
                <a:spcPts val="225"/>
              </a:spcAft>
              <a:buNone/>
            </a:pPr>
            <a:r>
              <a:rPr lang="en-US" sz="675" dirty="0">
                <a:solidFill>
                  <a:srgbClr val="33415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✅ Responsabilité partagée de la sécurité</a:t>
            </a:r>
            <a:endParaRPr lang="en-US" sz="675" dirty="0"/>
          </a:p>
        </p:txBody>
      </p:sp>
      <p:sp>
        <p:nvSpPr>
          <p:cNvPr id="40" name="Text 37"/>
          <p:cNvSpPr/>
          <p:nvPr/>
        </p:nvSpPr>
        <p:spPr>
          <a:xfrm>
            <a:off x="4743450" y="3957191"/>
            <a:ext cx="3808476" cy="1370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80"/>
              </a:lnSpc>
              <a:spcBef>
                <a:spcPts val="225"/>
              </a:spcBef>
              <a:spcAft>
                <a:spcPts val="225"/>
              </a:spcAft>
              <a:buNone/>
            </a:pPr>
            <a:r>
              <a:rPr lang="en-US" sz="675" dirty="0">
                <a:solidFill>
                  <a:srgbClr val="33415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✅ Communication continue (Daily, Retro)</a:t>
            </a:r>
            <a:endParaRPr lang="en-US" sz="675" dirty="0"/>
          </a:p>
        </p:txBody>
      </p:sp>
      <p:pic>
        <p:nvPicPr>
          <p:cNvPr id="41" name="Image 1" descr="/tmp/rasterized-gradient-19a236d6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8200" y="4294287"/>
            <a:ext cx="3924300" cy="381000"/>
          </a:xfrm>
          <a:prstGeom prst="rect">
            <a:avLst/>
          </a:prstGeom>
        </p:spPr>
      </p:pic>
      <p:sp>
        <p:nvSpPr>
          <p:cNvPr id="42" name="Text 38"/>
          <p:cNvSpPr/>
          <p:nvPr/>
        </p:nvSpPr>
        <p:spPr>
          <a:xfrm>
            <a:off x="4725543" y="4408587"/>
            <a:ext cx="3769614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750" b="1" dirty="0">
                <a:solidFill>
                  <a:srgbClr val="065F4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"You build it, you run it, you secure it"</a:t>
            </a:r>
            <a:endParaRPr lang="en-US" sz="750" dirty="0"/>
          </a:p>
        </p:txBody>
      </p:sp>
      <p:sp>
        <p:nvSpPr>
          <p:cNvPr id="43" name="Text 39"/>
          <p:cNvSpPr/>
          <p:nvPr/>
        </p:nvSpPr>
        <p:spPr>
          <a:xfrm>
            <a:off x="381000" y="4686300"/>
            <a:ext cx="854964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00"/>
              </a:lnSpc>
              <a:spcAft>
                <a:spcPts val="900"/>
              </a:spcAft>
              <a:buNone/>
            </a:pPr>
            <a:r>
              <a:rPr lang="en-US" sz="750" dirty="0">
                <a:solidFill>
                  <a:srgbClr val="47556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DevSecOps: Collaboration entre Dev, Sec et Ops avec responsabilité partagée</a:t>
            </a:r>
            <a:endParaRPr lang="en-US" sz="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90500" y="697260"/>
            <a:ext cx="4712017" cy="548580"/>
          </a:xfrm>
          <a:prstGeom prst="rect">
            <a:avLst/>
          </a:prstGeom>
          <a:noFill/>
          <a:ln/>
        </p:spPr>
        <p:txBody>
          <a:bodyPr wrap="square" lIns="190500" tIns="0" rIns="0" bIns="0" rtlCol="0" anchor="t"/>
          <a:lstStyle/>
          <a:p>
            <a:pPr marL="0" indent="0" algn="l">
              <a:lnSpc>
                <a:spcPts val="4320"/>
              </a:lnSpc>
              <a:buNone/>
            </a:pPr>
            <a:r>
              <a:rPr lang="en-US" sz="3600" b="1" dirty="0">
                <a:solidFill>
                  <a:srgbClr val="16A34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Pipeline DevSecOps</a:t>
            </a:r>
            <a:endParaRPr lang="en-US" sz="3600" dirty="0"/>
          </a:p>
        </p:txBody>
      </p:sp>
      <p:pic>
        <p:nvPicPr>
          <p:cNvPr id="3" name="Image 0" descr="/tmp/rasterized-gradient-e36147d4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1588740"/>
            <a:ext cx="2518172" cy="13335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04850" y="1722090"/>
            <a:ext cx="2296501" cy="1827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40"/>
              </a:lnSpc>
              <a:spcAft>
                <a:spcPts val="600"/>
              </a:spcAft>
              <a:buNone/>
            </a:pPr>
            <a:r>
              <a:rPr lang="en-US" sz="14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Développeur</a:t>
            </a: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704850" y="1981051"/>
            <a:ext cx="2296501" cy="1675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2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825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Pre-commit hooks</a:t>
            </a:r>
            <a:endParaRPr lang="en-US" sz="825" dirty="0"/>
          </a:p>
        </p:txBody>
      </p:sp>
      <p:sp>
        <p:nvSpPr>
          <p:cNvPr id="6" name="Text 3"/>
          <p:cNvSpPr/>
          <p:nvPr/>
        </p:nvSpPr>
        <p:spPr>
          <a:xfrm>
            <a:off x="704850" y="2186732"/>
            <a:ext cx="2296501" cy="1675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2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825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IDE Security (Snyk)</a:t>
            </a:r>
            <a:endParaRPr lang="en-US" sz="825" dirty="0"/>
          </a:p>
        </p:txBody>
      </p:sp>
      <p:sp>
        <p:nvSpPr>
          <p:cNvPr id="7" name="Text 4"/>
          <p:cNvSpPr/>
          <p:nvPr/>
        </p:nvSpPr>
        <p:spPr>
          <a:xfrm>
            <a:off x="704850" y="2392412"/>
            <a:ext cx="2296501" cy="1675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2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825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Git Protection</a:t>
            </a:r>
            <a:endParaRPr lang="en-US" sz="825" dirty="0"/>
          </a:p>
        </p:txBody>
      </p:sp>
      <p:sp>
        <p:nvSpPr>
          <p:cNvPr id="8" name="Text 5"/>
          <p:cNvSpPr/>
          <p:nvPr/>
        </p:nvSpPr>
        <p:spPr>
          <a:xfrm>
            <a:off x="704850" y="2598093"/>
            <a:ext cx="2296501" cy="1675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2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825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Code Review</a:t>
            </a:r>
            <a:endParaRPr lang="en-US" sz="825" dirty="0"/>
          </a:p>
        </p:txBody>
      </p:sp>
      <p:sp>
        <p:nvSpPr>
          <p:cNvPr id="9" name="Text 6"/>
          <p:cNvSpPr/>
          <p:nvPr/>
        </p:nvSpPr>
        <p:spPr>
          <a:xfrm>
            <a:off x="682335" y="2749109"/>
            <a:ext cx="2296501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200"/>
              </a:lnSpc>
              <a:spcBef>
                <a:spcPts val="600"/>
              </a:spcBef>
              <a:buNone/>
            </a:pPr>
            <a:r>
              <a:rPr lang="en-US" sz="75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Shift-Left Security</a:t>
            </a:r>
            <a:endParaRPr lang="en-US" sz="750" dirty="0"/>
          </a:p>
        </p:txBody>
      </p:sp>
      <p:sp>
        <p:nvSpPr>
          <p:cNvPr id="10" name="Text 7"/>
          <p:cNvSpPr/>
          <p:nvPr/>
        </p:nvSpPr>
        <p:spPr>
          <a:xfrm>
            <a:off x="571500" y="3017490"/>
            <a:ext cx="2518172" cy="1619250"/>
          </a:xfrm>
          <a:prstGeom prst="roundRect">
            <a:avLst>
              <a:gd name="adj" fmla="val 5882"/>
            </a:avLst>
          </a:prstGeom>
          <a:solidFill>
            <a:srgbClr val="FFFFFF"/>
          </a:solidFill>
          <a:ln w="19050">
            <a:solidFill>
              <a:srgbClr val="16A34A"/>
            </a:solidFill>
          </a:ln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1" name="Text 8"/>
          <p:cNvSpPr/>
          <p:nvPr/>
        </p:nvSpPr>
        <p:spPr>
          <a:xfrm>
            <a:off x="723900" y="3169890"/>
            <a:ext cx="2257639" cy="159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60"/>
              </a:lnSpc>
              <a:spcAft>
                <a:spcPts val="600"/>
              </a:spcAft>
              <a:buNone/>
            </a:pPr>
            <a:r>
              <a:rPr lang="en-US" sz="1050" b="1" dirty="0">
                <a:solidFill>
                  <a:srgbClr val="16A34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Bénéfices</a:t>
            </a:r>
            <a:endParaRPr lang="en-US" sz="1050" dirty="0"/>
          </a:p>
        </p:txBody>
      </p:sp>
      <p:sp>
        <p:nvSpPr>
          <p:cNvPr id="12" name="Text 9"/>
          <p:cNvSpPr/>
          <p:nvPr/>
        </p:nvSpPr>
        <p:spPr>
          <a:xfrm>
            <a:off x="723900" y="3406080"/>
            <a:ext cx="2257639" cy="1675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20"/>
              </a:lnSpc>
              <a:spcBef>
                <a:spcPts val="450"/>
              </a:spcBef>
              <a:spcAft>
                <a:spcPts val="450"/>
              </a:spcAft>
              <a:buNone/>
            </a:pPr>
            <a:r>
              <a:rPr lang="en-US" sz="825" dirty="0">
                <a:solidFill>
                  <a:srgbClr val="33415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-80% incidents</a:t>
            </a:r>
            <a:endParaRPr lang="en-US" sz="825" dirty="0"/>
          </a:p>
        </p:txBody>
      </p:sp>
      <p:sp>
        <p:nvSpPr>
          <p:cNvPr id="13" name="Text 10"/>
          <p:cNvSpPr/>
          <p:nvPr/>
        </p:nvSpPr>
        <p:spPr>
          <a:xfrm>
            <a:off x="723900" y="3630811"/>
            <a:ext cx="2257639" cy="1675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20"/>
              </a:lnSpc>
              <a:spcBef>
                <a:spcPts val="450"/>
              </a:spcBef>
              <a:spcAft>
                <a:spcPts val="450"/>
              </a:spcAft>
              <a:buNone/>
            </a:pPr>
            <a:r>
              <a:rPr lang="en-US" sz="825" dirty="0">
                <a:solidFill>
                  <a:srgbClr val="33415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Conformité automatisée</a:t>
            </a:r>
            <a:endParaRPr lang="en-US" sz="825" dirty="0"/>
          </a:p>
        </p:txBody>
      </p:sp>
      <p:sp>
        <p:nvSpPr>
          <p:cNvPr id="14" name="Text 11"/>
          <p:cNvSpPr/>
          <p:nvPr/>
        </p:nvSpPr>
        <p:spPr>
          <a:xfrm>
            <a:off x="723900" y="3855541"/>
            <a:ext cx="2257639" cy="1675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20"/>
              </a:lnSpc>
              <a:spcBef>
                <a:spcPts val="450"/>
              </a:spcBef>
              <a:spcAft>
                <a:spcPts val="450"/>
              </a:spcAft>
              <a:buNone/>
            </a:pPr>
            <a:r>
              <a:rPr lang="en-US" sz="825" dirty="0">
                <a:solidFill>
                  <a:srgbClr val="33415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Vélocité préservée</a:t>
            </a:r>
            <a:endParaRPr lang="en-US" sz="825" dirty="0"/>
          </a:p>
        </p:txBody>
      </p:sp>
      <p:sp>
        <p:nvSpPr>
          <p:cNvPr id="15" name="Text 12"/>
          <p:cNvSpPr/>
          <p:nvPr/>
        </p:nvSpPr>
        <p:spPr>
          <a:xfrm>
            <a:off x="723900" y="4080272"/>
            <a:ext cx="2257639" cy="1675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20"/>
              </a:lnSpc>
              <a:spcBef>
                <a:spcPts val="450"/>
              </a:spcBef>
              <a:spcAft>
                <a:spcPts val="450"/>
              </a:spcAft>
              <a:buNone/>
            </a:pPr>
            <a:r>
              <a:rPr lang="en-US" sz="825" dirty="0">
                <a:solidFill>
                  <a:srgbClr val="33415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Traçabilité totale</a:t>
            </a:r>
            <a:endParaRPr lang="en-US" sz="825" dirty="0"/>
          </a:p>
        </p:txBody>
      </p:sp>
      <p:pic>
        <p:nvPicPr>
          <p:cNvPr id="16" name="Image 1" descr="/tmp/rasterized-gradient-665b8cb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3022" y="1588740"/>
            <a:ext cx="2697956" cy="3048000"/>
          </a:xfrm>
          <a:prstGeom prst="rect">
            <a:avLst/>
          </a:prstGeom>
        </p:spPr>
      </p:pic>
      <p:sp>
        <p:nvSpPr>
          <p:cNvPr id="17" name="Text 13"/>
          <p:cNvSpPr/>
          <p:nvPr/>
        </p:nvSpPr>
        <p:spPr>
          <a:xfrm>
            <a:off x="3356372" y="1722090"/>
            <a:ext cx="2479881" cy="1827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40"/>
              </a:lnSpc>
              <a:spcAft>
                <a:spcPts val="900"/>
              </a:spcAft>
              <a:buNone/>
            </a:pPr>
            <a:r>
              <a:rPr lang="en-US" sz="14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CI/CD Supply Chain</a:t>
            </a:r>
            <a:endParaRPr lang="en-US" sz="1400" dirty="0"/>
          </a:p>
        </p:txBody>
      </p:sp>
      <p:sp>
        <p:nvSpPr>
          <p:cNvPr id="18" name="Text 14"/>
          <p:cNvSpPr/>
          <p:nvPr/>
        </p:nvSpPr>
        <p:spPr>
          <a:xfrm>
            <a:off x="3356372" y="2019151"/>
            <a:ext cx="2479881" cy="1675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20"/>
              </a:lnSpc>
              <a:spcBef>
                <a:spcPts val="450"/>
              </a:spcBef>
              <a:spcAft>
                <a:spcPts val="450"/>
              </a:spcAft>
              <a:buNone/>
            </a:pPr>
            <a:r>
              <a:rPr lang="en-US" sz="825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SAST - SonarQube</a:t>
            </a:r>
            <a:endParaRPr lang="en-US" sz="825" dirty="0"/>
          </a:p>
        </p:txBody>
      </p:sp>
      <p:sp>
        <p:nvSpPr>
          <p:cNvPr id="19" name="Text 15"/>
          <p:cNvSpPr/>
          <p:nvPr/>
        </p:nvSpPr>
        <p:spPr>
          <a:xfrm>
            <a:off x="3356372" y="2243882"/>
            <a:ext cx="2479881" cy="1675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20"/>
              </a:lnSpc>
              <a:spcBef>
                <a:spcPts val="450"/>
              </a:spcBef>
              <a:spcAft>
                <a:spcPts val="450"/>
              </a:spcAft>
              <a:buNone/>
            </a:pPr>
            <a:r>
              <a:rPr lang="en-US" sz="825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SCA - OWASP/Snyk/Trivy</a:t>
            </a:r>
            <a:endParaRPr lang="en-US" sz="825" dirty="0"/>
          </a:p>
        </p:txBody>
      </p:sp>
      <p:sp>
        <p:nvSpPr>
          <p:cNvPr id="20" name="Text 16"/>
          <p:cNvSpPr/>
          <p:nvPr/>
        </p:nvSpPr>
        <p:spPr>
          <a:xfrm>
            <a:off x="3356372" y="2468612"/>
            <a:ext cx="2479881" cy="1675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20"/>
              </a:lnSpc>
              <a:spcBef>
                <a:spcPts val="450"/>
              </a:spcBef>
              <a:spcAft>
                <a:spcPts val="450"/>
              </a:spcAft>
              <a:buNone/>
            </a:pPr>
            <a:r>
              <a:rPr lang="en-US" sz="825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Container Scan</a:t>
            </a:r>
            <a:endParaRPr lang="en-US" sz="825" dirty="0"/>
          </a:p>
        </p:txBody>
      </p:sp>
      <p:sp>
        <p:nvSpPr>
          <p:cNvPr id="21" name="Text 17"/>
          <p:cNvSpPr/>
          <p:nvPr/>
        </p:nvSpPr>
        <p:spPr>
          <a:xfrm>
            <a:off x="3356372" y="2693343"/>
            <a:ext cx="2479881" cy="1675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20"/>
              </a:lnSpc>
              <a:spcBef>
                <a:spcPts val="450"/>
              </a:spcBef>
              <a:spcAft>
                <a:spcPts val="450"/>
              </a:spcAft>
              <a:buNone/>
            </a:pPr>
            <a:r>
              <a:rPr lang="en-US" sz="825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Image Signing - Cosign</a:t>
            </a:r>
            <a:endParaRPr lang="en-US" sz="825" dirty="0"/>
          </a:p>
        </p:txBody>
      </p:sp>
      <p:sp>
        <p:nvSpPr>
          <p:cNvPr id="22" name="Text 18"/>
          <p:cNvSpPr/>
          <p:nvPr/>
        </p:nvSpPr>
        <p:spPr>
          <a:xfrm>
            <a:off x="3356372" y="2918073"/>
            <a:ext cx="2479881" cy="1675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20"/>
              </a:lnSpc>
              <a:spcBef>
                <a:spcPts val="450"/>
              </a:spcBef>
              <a:spcAft>
                <a:spcPts val="450"/>
              </a:spcAft>
              <a:buNone/>
            </a:pPr>
            <a:r>
              <a:rPr lang="en-US" sz="825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SBOM + IaC Security</a:t>
            </a:r>
            <a:endParaRPr lang="en-US" sz="825" dirty="0"/>
          </a:p>
        </p:txBody>
      </p:sp>
      <p:sp>
        <p:nvSpPr>
          <p:cNvPr id="23" name="Text 19"/>
          <p:cNvSpPr/>
          <p:nvPr/>
        </p:nvSpPr>
        <p:spPr>
          <a:xfrm>
            <a:off x="3332059" y="3199954"/>
            <a:ext cx="2479881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200"/>
              </a:lnSpc>
              <a:spcBef>
                <a:spcPts val="900"/>
              </a:spcBef>
              <a:buNone/>
            </a:pPr>
            <a:r>
              <a:rPr lang="en-US" sz="75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Quality Gates + Zero Trust</a:t>
            </a:r>
            <a:endParaRPr lang="en-US" sz="750" dirty="0"/>
          </a:p>
        </p:txBody>
      </p:sp>
      <p:pic>
        <p:nvPicPr>
          <p:cNvPr id="24" name="Image 2" descr="/tmp/rasterized-gradient-d171389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4328" y="1588740"/>
            <a:ext cx="2518172" cy="3048000"/>
          </a:xfrm>
          <a:prstGeom prst="rect">
            <a:avLst/>
          </a:prstGeom>
        </p:spPr>
      </p:pic>
      <p:sp>
        <p:nvSpPr>
          <p:cNvPr id="25" name="Text 20"/>
          <p:cNvSpPr/>
          <p:nvPr/>
        </p:nvSpPr>
        <p:spPr>
          <a:xfrm>
            <a:off x="6187678" y="1722090"/>
            <a:ext cx="2296501" cy="1827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40"/>
              </a:lnSpc>
              <a:spcAft>
                <a:spcPts val="900"/>
              </a:spcAft>
              <a:buNone/>
            </a:pPr>
            <a:r>
              <a:rPr lang="en-US" sz="14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Kubernetes</a:t>
            </a:r>
            <a:endParaRPr lang="en-US" sz="1400" dirty="0"/>
          </a:p>
        </p:txBody>
      </p:sp>
      <p:sp>
        <p:nvSpPr>
          <p:cNvPr id="26" name="Text 21"/>
          <p:cNvSpPr/>
          <p:nvPr/>
        </p:nvSpPr>
        <p:spPr>
          <a:xfrm>
            <a:off x="6165163" y="2019151"/>
            <a:ext cx="2296501" cy="1827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440"/>
              </a:lnSpc>
              <a:spcBef>
                <a:spcPts val="900"/>
              </a:spcBef>
              <a:spcAft>
                <a:spcPts val="900"/>
              </a:spcAft>
              <a:buNone/>
            </a:pPr>
            <a:r>
              <a:rPr lang="en-US" sz="9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Kyverno Policy Engine</a:t>
            </a:r>
            <a:endParaRPr lang="en-US" sz="900" dirty="0"/>
          </a:p>
        </p:txBody>
      </p:sp>
      <p:sp>
        <p:nvSpPr>
          <p:cNvPr id="27" name="Text 22"/>
          <p:cNvSpPr/>
          <p:nvPr/>
        </p:nvSpPr>
        <p:spPr>
          <a:xfrm>
            <a:off x="6187678" y="2316212"/>
            <a:ext cx="2296501" cy="1675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20"/>
              </a:lnSpc>
              <a:spcBef>
                <a:spcPts val="450"/>
              </a:spcBef>
              <a:spcAft>
                <a:spcPts val="450"/>
              </a:spcAft>
              <a:buNone/>
            </a:pPr>
            <a:r>
              <a:rPr lang="en-US" sz="9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Runtime Security (Falco)</a:t>
            </a:r>
            <a:endParaRPr lang="en-US" sz="900" dirty="0"/>
          </a:p>
        </p:txBody>
      </p:sp>
      <p:sp>
        <p:nvSpPr>
          <p:cNvPr id="28" name="Text 23"/>
          <p:cNvSpPr/>
          <p:nvPr/>
        </p:nvSpPr>
        <p:spPr>
          <a:xfrm>
            <a:off x="6187678" y="2540943"/>
            <a:ext cx="2296501" cy="1675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20"/>
              </a:lnSpc>
              <a:spcBef>
                <a:spcPts val="450"/>
              </a:spcBef>
              <a:spcAft>
                <a:spcPts val="450"/>
              </a:spcAft>
              <a:buNone/>
            </a:pPr>
            <a:r>
              <a:rPr lang="en-US" sz="9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Network Policies</a:t>
            </a:r>
            <a:endParaRPr lang="en-US" sz="900" dirty="0"/>
          </a:p>
        </p:txBody>
      </p:sp>
      <p:sp>
        <p:nvSpPr>
          <p:cNvPr id="29" name="Text 24"/>
          <p:cNvSpPr/>
          <p:nvPr/>
        </p:nvSpPr>
        <p:spPr>
          <a:xfrm>
            <a:off x="6187678" y="2765673"/>
            <a:ext cx="2296501" cy="1675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20"/>
              </a:lnSpc>
              <a:spcBef>
                <a:spcPts val="450"/>
              </a:spcBef>
              <a:spcAft>
                <a:spcPts val="450"/>
              </a:spcAft>
              <a:buNone/>
            </a:pPr>
            <a:r>
              <a:rPr lang="en-US" sz="9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RBAC + Secrets</a:t>
            </a:r>
            <a:endParaRPr lang="en-US" sz="900" dirty="0"/>
          </a:p>
        </p:txBody>
      </p:sp>
      <p:sp>
        <p:nvSpPr>
          <p:cNvPr id="30" name="Text 25"/>
          <p:cNvSpPr/>
          <p:nvPr/>
        </p:nvSpPr>
        <p:spPr>
          <a:xfrm>
            <a:off x="6187678" y="2990404"/>
            <a:ext cx="2296501" cy="1675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20"/>
              </a:lnSpc>
              <a:spcBef>
                <a:spcPts val="450"/>
              </a:spcBef>
              <a:spcAft>
                <a:spcPts val="450"/>
              </a:spcAft>
              <a:buNone/>
            </a:pPr>
            <a:r>
              <a:rPr lang="en-US" sz="9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Workload Hardening</a:t>
            </a:r>
            <a:endParaRPr lang="en-US" sz="900" dirty="0"/>
          </a:p>
        </p:txBody>
      </p:sp>
      <p:sp>
        <p:nvSpPr>
          <p:cNvPr id="31" name="Text 26"/>
          <p:cNvSpPr/>
          <p:nvPr/>
        </p:nvSpPr>
        <p:spPr>
          <a:xfrm>
            <a:off x="6187678" y="3215134"/>
            <a:ext cx="2296501" cy="1675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20"/>
              </a:lnSpc>
              <a:spcBef>
                <a:spcPts val="450"/>
              </a:spcBef>
              <a:spcAft>
                <a:spcPts val="450"/>
              </a:spcAft>
              <a:buNone/>
            </a:pPr>
            <a:r>
              <a:rPr lang="en-US" sz="9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Compliance (Kubescape)</a:t>
            </a:r>
            <a:endParaRPr lang="en-US" sz="900" dirty="0"/>
          </a:p>
        </p:txBody>
      </p:sp>
      <p:sp>
        <p:nvSpPr>
          <p:cNvPr id="32" name="Text 27"/>
          <p:cNvSpPr/>
          <p:nvPr/>
        </p:nvSpPr>
        <p:spPr>
          <a:xfrm>
            <a:off x="6165163" y="3497014"/>
            <a:ext cx="2296501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200"/>
              </a:lnSpc>
              <a:spcBef>
                <a:spcPts val="900"/>
              </a:spcBef>
              <a:buNone/>
            </a:pPr>
            <a:r>
              <a:rPr lang="en-US" sz="75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Production Sécurisée</a:t>
            </a:r>
            <a:endParaRPr lang="en-US" sz="750" dirty="0"/>
          </a:p>
        </p:txBody>
      </p:sp>
      <p:sp>
        <p:nvSpPr>
          <p:cNvPr id="33" name="Text 28"/>
          <p:cNvSpPr/>
          <p:nvPr/>
        </p:nvSpPr>
        <p:spPr>
          <a:xfrm>
            <a:off x="381000" y="4686300"/>
            <a:ext cx="854964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00"/>
              </a:lnSpc>
              <a:spcAft>
                <a:spcPts val="900"/>
              </a:spcAft>
              <a:buNone/>
            </a:pPr>
            <a:r>
              <a:rPr lang="en-US" sz="750" dirty="0">
                <a:solidFill>
                  <a:srgbClr val="47556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Sécurité intégrée à chaque étape du cycle de vie du logiciel</a:t>
            </a:r>
            <a:endParaRPr lang="en-US" sz="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90500" y="745034"/>
            <a:ext cx="6625971" cy="548580"/>
          </a:xfrm>
          <a:prstGeom prst="rect">
            <a:avLst/>
          </a:prstGeom>
          <a:noFill/>
          <a:ln/>
        </p:spPr>
        <p:txBody>
          <a:bodyPr wrap="square" lIns="190500" tIns="0" rIns="0" bIns="0" rtlCol="0" anchor="t"/>
          <a:lstStyle/>
          <a:p>
            <a:pPr marL="0" indent="0" algn="l">
              <a:lnSpc>
                <a:spcPts val="4320"/>
              </a:lnSpc>
              <a:buNone/>
            </a:pPr>
            <a:r>
              <a:rPr lang="en-US" sz="3600" b="1" dirty="0">
                <a:solidFill>
                  <a:srgbClr val="0891B2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Supply Chain CI/CD Détaillée</a:t>
            </a:r>
            <a:endParaRPr lang="en-US" sz="3600" dirty="0"/>
          </a:p>
        </p:txBody>
      </p:sp>
      <p:sp>
        <p:nvSpPr>
          <p:cNvPr id="3" name="Text 1"/>
          <p:cNvSpPr/>
          <p:nvPr/>
        </p:nvSpPr>
        <p:spPr>
          <a:xfrm>
            <a:off x="571500" y="1636514"/>
            <a:ext cx="3924300" cy="529530"/>
          </a:xfrm>
          <a:prstGeom prst="roundRect">
            <a:avLst>
              <a:gd name="adj" fmla="val 14390"/>
            </a:avLst>
          </a:prstGeom>
          <a:solidFill>
            <a:srgbClr val="FFFFFF"/>
          </a:solidFill>
          <a:ln/>
          <a:effectLst>
            <a:outerShdw blurRad="76200" dist="19050" dir="5400000" algn="bl" rotWithShape="0">
              <a:srgbClr val="000000">
                <a:alpha val="10000"/>
              </a:srgbClr>
            </a:outerShdw>
          </a:effectLst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hape 2"/>
          <p:cNvSpPr/>
          <p:nvPr/>
        </p:nvSpPr>
        <p:spPr>
          <a:xfrm>
            <a:off x="590550" y="1636514"/>
            <a:ext cx="0" cy="529530"/>
          </a:xfrm>
          <a:prstGeom prst="line">
            <a:avLst/>
          </a:prstGeom>
          <a:noFill/>
          <a:ln w="38100">
            <a:solidFill>
              <a:srgbClr val="16A34A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5" name="Text 3"/>
          <p:cNvSpPr/>
          <p:nvPr/>
        </p:nvSpPr>
        <p:spPr>
          <a:xfrm>
            <a:off x="704850" y="1731764"/>
            <a:ext cx="3769614" cy="1485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70"/>
              </a:lnSpc>
              <a:spcAft>
                <a:spcPts val="300"/>
              </a:spcAft>
              <a:buNone/>
            </a:pPr>
            <a:r>
              <a:rPr lang="en-US" sz="975" b="1" dirty="0">
                <a:solidFill>
                  <a:srgbClr val="16A34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1. Build et Tests Unitaires</a:t>
            </a:r>
            <a:endParaRPr lang="en-US" sz="975" dirty="0"/>
          </a:p>
        </p:txBody>
      </p:sp>
      <p:sp>
        <p:nvSpPr>
          <p:cNvPr id="6" name="Text 4"/>
          <p:cNvSpPr/>
          <p:nvPr/>
        </p:nvSpPr>
        <p:spPr>
          <a:xfrm>
            <a:off x="704850" y="1918395"/>
            <a:ext cx="3769614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750" dirty="0">
                <a:solidFill>
                  <a:srgbClr val="33415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Compilation du code et exécution des tests unitaires</a:t>
            </a:r>
            <a:endParaRPr lang="en-US" sz="750" dirty="0"/>
          </a:p>
        </p:txBody>
      </p:sp>
      <p:sp>
        <p:nvSpPr>
          <p:cNvPr id="7" name="Text 5"/>
          <p:cNvSpPr/>
          <p:nvPr/>
        </p:nvSpPr>
        <p:spPr>
          <a:xfrm>
            <a:off x="571500" y="2242245"/>
            <a:ext cx="3924300" cy="529530"/>
          </a:xfrm>
          <a:prstGeom prst="roundRect">
            <a:avLst>
              <a:gd name="adj" fmla="val 14390"/>
            </a:avLst>
          </a:prstGeom>
          <a:solidFill>
            <a:srgbClr val="FFFFFF"/>
          </a:solidFill>
          <a:ln/>
          <a:effectLst>
            <a:outerShdw blurRad="76200" dist="19050" dir="5400000" algn="bl" rotWithShape="0">
              <a:srgbClr val="000000">
                <a:alpha val="10000"/>
              </a:srgbClr>
            </a:outerShdw>
          </a:effectLst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8" name="Shape 6"/>
          <p:cNvSpPr/>
          <p:nvPr/>
        </p:nvSpPr>
        <p:spPr>
          <a:xfrm>
            <a:off x="590550" y="2242245"/>
            <a:ext cx="0" cy="529530"/>
          </a:xfrm>
          <a:prstGeom prst="line">
            <a:avLst/>
          </a:prstGeom>
          <a:noFill/>
          <a:ln w="38100">
            <a:solidFill>
              <a:srgbClr val="16A34A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9" name="Text 7"/>
          <p:cNvSpPr/>
          <p:nvPr/>
        </p:nvSpPr>
        <p:spPr>
          <a:xfrm>
            <a:off x="704850" y="2337495"/>
            <a:ext cx="3769614" cy="1485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70"/>
              </a:lnSpc>
              <a:spcAft>
                <a:spcPts val="300"/>
              </a:spcAft>
              <a:buNone/>
            </a:pPr>
            <a:r>
              <a:rPr lang="en-US" sz="975" b="1" dirty="0">
                <a:solidFill>
                  <a:srgbClr val="16A34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2. Analyse SAST</a:t>
            </a:r>
            <a:endParaRPr lang="en-US" sz="975" dirty="0"/>
          </a:p>
        </p:txBody>
      </p:sp>
      <p:sp>
        <p:nvSpPr>
          <p:cNvPr id="10" name="Text 8"/>
          <p:cNvSpPr/>
          <p:nvPr/>
        </p:nvSpPr>
        <p:spPr>
          <a:xfrm>
            <a:off x="704850" y="2524125"/>
            <a:ext cx="3769614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750" dirty="0">
                <a:solidFill>
                  <a:srgbClr val="33415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Analyse statique du code source (SonarQube, Checkmarx)</a:t>
            </a:r>
            <a:endParaRPr lang="en-US" sz="750" dirty="0"/>
          </a:p>
        </p:txBody>
      </p:sp>
      <p:sp>
        <p:nvSpPr>
          <p:cNvPr id="11" name="Text 9"/>
          <p:cNvSpPr/>
          <p:nvPr/>
        </p:nvSpPr>
        <p:spPr>
          <a:xfrm>
            <a:off x="571500" y="2847975"/>
            <a:ext cx="3924300" cy="529530"/>
          </a:xfrm>
          <a:prstGeom prst="roundRect">
            <a:avLst>
              <a:gd name="adj" fmla="val 14390"/>
            </a:avLst>
          </a:prstGeom>
          <a:solidFill>
            <a:srgbClr val="FFFFFF"/>
          </a:solidFill>
          <a:ln/>
          <a:effectLst>
            <a:outerShdw blurRad="76200" dist="19050" dir="5400000" algn="bl" rotWithShape="0">
              <a:srgbClr val="000000">
                <a:alpha val="10000"/>
              </a:srgbClr>
            </a:outerShdw>
          </a:effectLst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2" name="Shape 10"/>
          <p:cNvSpPr/>
          <p:nvPr/>
        </p:nvSpPr>
        <p:spPr>
          <a:xfrm>
            <a:off x="590550" y="2847975"/>
            <a:ext cx="0" cy="529530"/>
          </a:xfrm>
          <a:prstGeom prst="line">
            <a:avLst/>
          </a:prstGeom>
          <a:noFill/>
          <a:ln w="38100">
            <a:solidFill>
              <a:srgbClr val="16A34A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13" name="Text 11"/>
          <p:cNvSpPr/>
          <p:nvPr/>
        </p:nvSpPr>
        <p:spPr>
          <a:xfrm>
            <a:off x="704850" y="2943225"/>
            <a:ext cx="3769614" cy="1485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70"/>
              </a:lnSpc>
              <a:spcAft>
                <a:spcPts val="300"/>
              </a:spcAft>
              <a:buNone/>
            </a:pPr>
            <a:r>
              <a:rPr lang="en-US" sz="975" b="1" dirty="0">
                <a:solidFill>
                  <a:srgbClr val="16A34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3. Détection de Secrets</a:t>
            </a:r>
            <a:endParaRPr lang="en-US" sz="975" dirty="0"/>
          </a:p>
        </p:txBody>
      </p:sp>
      <p:sp>
        <p:nvSpPr>
          <p:cNvPr id="14" name="Text 12"/>
          <p:cNvSpPr/>
          <p:nvPr/>
        </p:nvSpPr>
        <p:spPr>
          <a:xfrm>
            <a:off x="704850" y="3129855"/>
            <a:ext cx="3769614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750" dirty="0">
                <a:solidFill>
                  <a:srgbClr val="33415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Scan des secrets hardcodés (GitGuardian, TruffleHog)</a:t>
            </a:r>
            <a:endParaRPr lang="en-US" sz="750" dirty="0"/>
          </a:p>
        </p:txBody>
      </p:sp>
      <p:sp>
        <p:nvSpPr>
          <p:cNvPr id="15" name="Text 13"/>
          <p:cNvSpPr/>
          <p:nvPr/>
        </p:nvSpPr>
        <p:spPr>
          <a:xfrm>
            <a:off x="571500" y="3453705"/>
            <a:ext cx="3924300" cy="529530"/>
          </a:xfrm>
          <a:prstGeom prst="roundRect">
            <a:avLst>
              <a:gd name="adj" fmla="val 14390"/>
            </a:avLst>
          </a:prstGeom>
          <a:solidFill>
            <a:srgbClr val="FFFFFF"/>
          </a:solidFill>
          <a:ln/>
          <a:effectLst>
            <a:outerShdw blurRad="76200" dist="19050" dir="5400000" algn="bl" rotWithShape="0">
              <a:srgbClr val="000000">
                <a:alpha val="10000"/>
              </a:srgbClr>
            </a:outerShdw>
          </a:effectLst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6" name="Shape 14"/>
          <p:cNvSpPr/>
          <p:nvPr/>
        </p:nvSpPr>
        <p:spPr>
          <a:xfrm>
            <a:off x="590550" y="3453705"/>
            <a:ext cx="0" cy="529530"/>
          </a:xfrm>
          <a:prstGeom prst="line">
            <a:avLst/>
          </a:prstGeom>
          <a:noFill/>
          <a:ln w="38100">
            <a:solidFill>
              <a:srgbClr val="16A34A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17" name="Text 15"/>
          <p:cNvSpPr/>
          <p:nvPr/>
        </p:nvSpPr>
        <p:spPr>
          <a:xfrm>
            <a:off x="704850" y="3548955"/>
            <a:ext cx="3769614" cy="1485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70"/>
              </a:lnSpc>
              <a:spcAft>
                <a:spcPts val="300"/>
              </a:spcAft>
              <a:buNone/>
            </a:pPr>
            <a:r>
              <a:rPr lang="en-US" sz="975" b="1" dirty="0">
                <a:solidFill>
                  <a:srgbClr val="16A34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4. Analyse des Dépendances</a:t>
            </a:r>
            <a:endParaRPr lang="en-US" sz="975" dirty="0"/>
          </a:p>
        </p:txBody>
      </p:sp>
      <p:sp>
        <p:nvSpPr>
          <p:cNvPr id="18" name="Text 16"/>
          <p:cNvSpPr/>
          <p:nvPr/>
        </p:nvSpPr>
        <p:spPr>
          <a:xfrm>
            <a:off x="704850" y="3735586"/>
            <a:ext cx="3769614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750" dirty="0">
                <a:solidFill>
                  <a:srgbClr val="33415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SCA pour détecter les CVE (OWASP, Snyk, Trivy)</a:t>
            </a:r>
            <a:endParaRPr lang="en-US" sz="750" dirty="0"/>
          </a:p>
        </p:txBody>
      </p:sp>
      <p:sp>
        <p:nvSpPr>
          <p:cNvPr id="19" name="Text 17"/>
          <p:cNvSpPr/>
          <p:nvPr/>
        </p:nvSpPr>
        <p:spPr>
          <a:xfrm>
            <a:off x="571500" y="4059436"/>
            <a:ext cx="3924300" cy="529530"/>
          </a:xfrm>
          <a:prstGeom prst="roundRect">
            <a:avLst>
              <a:gd name="adj" fmla="val 14390"/>
            </a:avLst>
          </a:prstGeom>
          <a:solidFill>
            <a:srgbClr val="FFFFFF"/>
          </a:solidFill>
          <a:ln/>
          <a:effectLst>
            <a:outerShdw blurRad="76200" dist="19050" dir="5400000" algn="bl" rotWithShape="0">
              <a:srgbClr val="000000">
                <a:alpha val="10000"/>
              </a:srgbClr>
            </a:outerShdw>
          </a:effectLst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0" name="Shape 18"/>
          <p:cNvSpPr/>
          <p:nvPr/>
        </p:nvSpPr>
        <p:spPr>
          <a:xfrm>
            <a:off x="590550" y="4059436"/>
            <a:ext cx="0" cy="529530"/>
          </a:xfrm>
          <a:prstGeom prst="line">
            <a:avLst/>
          </a:prstGeom>
          <a:noFill/>
          <a:ln w="38100">
            <a:solidFill>
              <a:srgbClr val="16A34A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21" name="Text 19"/>
          <p:cNvSpPr/>
          <p:nvPr/>
        </p:nvSpPr>
        <p:spPr>
          <a:xfrm>
            <a:off x="704850" y="4154686"/>
            <a:ext cx="3769614" cy="1485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70"/>
              </a:lnSpc>
              <a:spcAft>
                <a:spcPts val="300"/>
              </a:spcAft>
              <a:buNone/>
            </a:pPr>
            <a:r>
              <a:rPr lang="en-US" sz="975" b="1" dirty="0">
                <a:solidFill>
                  <a:srgbClr val="16A34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5. Sécurité IaC</a:t>
            </a:r>
            <a:endParaRPr lang="en-US" sz="975" dirty="0"/>
          </a:p>
        </p:txBody>
      </p:sp>
      <p:sp>
        <p:nvSpPr>
          <p:cNvPr id="22" name="Text 20"/>
          <p:cNvSpPr/>
          <p:nvPr/>
        </p:nvSpPr>
        <p:spPr>
          <a:xfrm>
            <a:off x="704850" y="4341316"/>
            <a:ext cx="3769614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750" dirty="0">
                <a:solidFill>
                  <a:srgbClr val="33415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Scan Terraform/Kubernetes (Checkov, Terrascan)</a:t>
            </a:r>
            <a:endParaRPr lang="en-US" sz="750" dirty="0"/>
          </a:p>
        </p:txBody>
      </p:sp>
      <p:sp>
        <p:nvSpPr>
          <p:cNvPr id="23" name="Text 21"/>
          <p:cNvSpPr/>
          <p:nvPr/>
        </p:nvSpPr>
        <p:spPr>
          <a:xfrm>
            <a:off x="4648200" y="1636514"/>
            <a:ext cx="3924300" cy="529530"/>
          </a:xfrm>
          <a:prstGeom prst="roundRect">
            <a:avLst>
              <a:gd name="adj" fmla="val 14390"/>
            </a:avLst>
          </a:prstGeom>
          <a:solidFill>
            <a:srgbClr val="FFFFFF"/>
          </a:solidFill>
          <a:ln/>
          <a:effectLst>
            <a:outerShdw blurRad="76200" dist="19050" dir="5400000" algn="bl" rotWithShape="0">
              <a:srgbClr val="000000">
                <a:alpha val="10000"/>
              </a:srgbClr>
            </a:outerShdw>
          </a:effectLst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4" name="Shape 22"/>
          <p:cNvSpPr/>
          <p:nvPr/>
        </p:nvSpPr>
        <p:spPr>
          <a:xfrm>
            <a:off x="4667250" y="1636514"/>
            <a:ext cx="0" cy="529530"/>
          </a:xfrm>
          <a:prstGeom prst="line">
            <a:avLst/>
          </a:prstGeom>
          <a:noFill/>
          <a:ln w="38100">
            <a:solidFill>
              <a:srgbClr val="15803D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25" name="Text 23"/>
          <p:cNvSpPr/>
          <p:nvPr/>
        </p:nvSpPr>
        <p:spPr>
          <a:xfrm>
            <a:off x="4781550" y="1731764"/>
            <a:ext cx="3769614" cy="1485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70"/>
              </a:lnSpc>
              <a:spcAft>
                <a:spcPts val="300"/>
              </a:spcAft>
              <a:buNone/>
            </a:pPr>
            <a:r>
              <a:rPr lang="en-US" sz="975" b="1" dirty="0">
                <a:solidFill>
                  <a:srgbClr val="15803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6. Build Docker</a:t>
            </a:r>
            <a:endParaRPr lang="en-US" sz="975" dirty="0"/>
          </a:p>
        </p:txBody>
      </p:sp>
      <p:sp>
        <p:nvSpPr>
          <p:cNvPr id="26" name="Text 24"/>
          <p:cNvSpPr/>
          <p:nvPr/>
        </p:nvSpPr>
        <p:spPr>
          <a:xfrm>
            <a:off x="4781550" y="1918395"/>
            <a:ext cx="3769614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750" dirty="0">
                <a:solidFill>
                  <a:srgbClr val="33415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Construction de l'image Docker optimisée et multi-stage</a:t>
            </a:r>
            <a:endParaRPr lang="en-US" sz="750" dirty="0"/>
          </a:p>
        </p:txBody>
      </p:sp>
      <p:sp>
        <p:nvSpPr>
          <p:cNvPr id="27" name="Text 25"/>
          <p:cNvSpPr/>
          <p:nvPr/>
        </p:nvSpPr>
        <p:spPr>
          <a:xfrm>
            <a:off x="4648200" y="2242245"/>
            <a:ext cx="3924300" cy="529530"/>
          </a:xfrm>
          <a:prstGeom prst="roundRect">
            <a:avLst>
              <a:gd name="adj" fmla="val 14390"/>
            </a:avLst>
          </a:prstGeom>
          <a:solidFill>
            <a:srgbClr val="FFFFFF"/>
          </a:solidFill>
          <a:ln/>
          <a:effectLst>
            <a:outerShdw blurRad="76200" dist="19050" dir="5400000" algn="bl" rotWithShape="0">
              <a:srgbClr val="000000">
                <a:alpha val="10000"/>
              </a:srgbClr>
            </a:outerShdw>
          </a:effectLst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8" name="Shape 26"/>
          <p:cNvSpPr/>
          <p:nvPr/>
        </p:nvSpPr>
        <p:spPr>
          <a:xfrm>
            <a:off x="4667250" y="2242245"/>
            <a:ext cx="0" cy="529530"/>
          </a:xfrm>
          <a:prstGeom prst="line">
            <a:avLst/>
          </a:prstGeom>
          <a:noFill/>
          <a:ln w="38100">
            <a:solidFill>
              <a:srgbClr val="15803D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29" name="Text 27"/>
          <p:cNvSpPr/>
          <p:nvPr/>
        </p:nvSpPr>
        <p:spPr>
          <a:xfrm>
            <a:off x="4781550" y="2337495"/>
            <a:ext cx="3769614" cy="1485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70"/>
              </a:lnSpc>
              <a:spcAft>
                <a:spcPts val="300"/>
              </a:spcAft>
              <a:buNone/>
            </a:pPr>
            <a:r>
              <a:rPr lang="en-US" sz="975" b="1" dirty="0">
                <a:solidFill>
                  <a:srgbClr val="15803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7. Publication Docker Hub</a:t>
            </a:r>
            <a:endParaRPr lang="en-US" sz="975" dirty="0"/>
          </a:p>
        </p:txBody>
      </p:sp>
      <p:sp>
        <p:nvSpPr>
          <p:cNvPr id="30" name="Text 28"/>
          <p:cNvSpPr/>
          <p:nvPr/>
        </p:nvSpPr>
        <p:spPr>
          <a:xfrm>
            <a:off x="4781550" y="2524125"/>
            <a:ext cx="3769614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750" dirty="0">
                <a:solidFill>
                  <a:srgbClr val="33415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Push vers registry avec signature (Cosign) et SBOM</a:t>
            </a:r>
            <a:endParaRPr lang="en-US" sz="750" dirty="0"/>
          </a:p>
        </p:txBody>
      </p:sp>
      <p:sp>
        <p:nvSpPr>
          <p:cNvPr id="31" name="Text 29"/>
          <p:cNvSpPr/>
          <p:nvPr/>
        </p:nvSpPr>
        <p:spPr>
          <a:xfrm>
            <a:off x="4648200" y="2847975"/>
            <a:ext cx="3924300" cy="529530"/>
          </a:xfrm>
          <a:prstGeom prst="roundRect">
            <a:avLst>
              <a:gd name="adj" fmla="val 14390"/>
            </a:avLst>
          </a:prstGeom>
          <a:solidFill>
            <a:srgbClr val="FFFFFF"/>
          </a:solidFill>
          <a:ln/>
          <a:effectLst>
            <a:outerShdw blurRad="76200" dist="19050" dir="5400000" algn="bl" rotWithShape="0">
              <a:srgbClr val="000000">
                <a:alpha val="10000"/>
              </a:srgbClr>
            </a:outerShdw>
          </a:effectLst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32" name="Shape 30"/>
          <p:cNvSpPr/>
          <p:nvPr/>
        </p:nvSpPr>
        <p:spPr>
          <a:xfrm>
            <a:off x="4667250" y="2847975"/>
            <a:ext cx="0" cy="529530"/>
          </a:xfrm>
          <a:prstGeom prst="line">
            <a:avLst/>
          </a:prstGeom>
          <a:noFill/>
          <a:ln w="38100">
            <a:solidFill>
              <a:srgbClr val="1E40AF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33" name="Text 31"/>
          <p:cNvSpPr/>
          <p:nvPr/>
        </p:nvSpPr>
        <p:spPr>
          <a:xfrm>
            <a:off x="4781550" y="2943225"/>
            <a:ext cx="3769614" cy="1485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70"/>
              </a:lnSpc>
              <a:spcAft>
                <a:spcPts val="300"/>
              </a:spcAft>
              <a:buNone/>
            </a:pPr>
            <a:r>
              <a:rPr lang="en-US" sz="975" b="1" dirty="0">
                <a:solidFill>
                  <a:srgbClr val="1E40A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8. Déploiement Production</a:t>
            </a:r>
            <a:endParaRPr lang="en-US" sz="975" dirty="0"/>
          </a:p>
        </p:txBody>
      </p:sp>
      <p:sp>
        <p:nvSpPr>
          <p:cNvPr id="34" name="Text 32"/>
          <p:cNvSpPr/>
          <p:nvPr/>
        </p:nvSpPr>
        <p:spPr>
          <a:xfrm>
            <a:off x="4781550" y="3129855"/>
            <a:ext cx="3769614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750" dirty="0">
                <a:solidFill>
                  <a:srgbClr val="33415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Déploiement sur Kubernetes avec validation Kyverno</a:t>
            </a:r>
            <a:endParaRPr lang="en-US" sz="750" dirty="0"/>
          </a:p>
        </p:txBody>
      </p:sp>
      <p:sp>
        <p:nvSpPr>
          <p:cNvPr id="35" name="Text 33"/>
          <p:cNvSpPr/>
          <p:nvPr/>
        </p:nvSpPr>
        <p:spPr>
          <a:xfrm>
            <a:off x="4648200" y="3453705"/>
            <a:ext cx="3924300" cy="529530"/>
          </a:xfrm>
          <a:prstGeom prst="roundRect">
            <a:avLst>
              <a:gd name="adj" fmla="val 14390"/>
            </a:avLst>
          </a:prstGeom>
          <a:solidFill>
            <a:srgbClr val="FFFFFF"/>
          </a:solidFill>
          <a:ln/>
          <a:effectLst>
            <a:outerShdw blurRad="76200" dist="19050" dir="5400000" algn="bl" rotWithShape="0">
              <a:srgbClr val="000000">
                <a:alpha val="10000"/>
              </a:srgbClr>
            </a:outerShdw>
          </a:effectLst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36" name="Shape 34"/>
          <p:cNvSpPr/>
          <p:nvPr/>
        </p:nvSpPr>
        <p:spPr>
          <a:xfrm>
            <a:off x="4667250" y="3453705"/>
            <a:ext cx="0" cy="529530"/>
          </a:xfrm>
          <a:prstGeom prst="line">
            <a:avLst/>
          </a:prstGeom>
          <a:noFill/>
          <a:ln w="38100">
            <a:solidFill>
              <a:srgbClr val="CA8A04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37" name="Text 35"/>
          <p:cNvSpPr/>
          <p:nvPr/>
        </p:nvSpPr>
        <p:spPr>
          <a:xfrm>
            <a:off x="4781550" y="3548955"/>
            <a:ext cx="3769614" cy="1485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70"/>
              </a:lnSpc>
              <a:spcAft>
                <a:spcPts val="300"/>
              </a:spcAft>
              <a:buNone/>
            </a:pPr>
            <a:r>
              <a:rPr lang="en-US" sz="975" b="1" dirty="0">
                <a:solidFill>
                  <a:srgbClr val="CA8A0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9. Tests DAST</a:t>
            </a:r>
            <a:endParaRPr lang="en-US" sz="975" dirty="0"/>
          </a:p>
        </p:txBody>
      </p:sp>
      <p:sp>
        <p:nvSpPr>
          <p:cNvPr id="38" name="Text 36"/>
          <p:cNvSpPr/>
          <p:nvPr/>
        </p:nvSpPr>
        <p:spPr>
          <a:xfrm>
            <a:off x="4781550" y="3735586"/>
            <a:ext cx="3769614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750" dirty="0">
                <a:solidFill>
                  <a:srgbClr val="33415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Tests dynamiques sur l'app déployée (OWASP ZAP)</a:t>
            </a:r>
            <a:endParaRPr lang="en-US" sz="750" dirty="0"/>
          </a:p>
        </p:txBody>
      </p:sp>
      <p:sp>
        <p:nvSpPr>
          <p:cNvPr id="39" name="Text 37"/>
          <p:cNvSpPr/>
          <p:nvPr/>
        </p:nvSpPr>
        <p:spPr>
          <a:xfrm>
            <a:off x="4648200" y="4059436"/>
            <a:ext cx="3924300" cy="529530"/>
          </a:xfrm>
          <a:prstGeom prst="roundRect">
            <a:avLst>
              <a:gd name="adj" fmla="val 14390"/>
            </a:avLst>
          </a:prstGeom>
          <a:solidFill>
            <a:srgbClr val="FFFFFF"/>
          </a:solidFill>
          <a:ln/>
          <a:effectLst>
            <a:outerShdw blurRad="76200" dist="19050" dir="5400000" algn="bl" rotWithShape="0">
              <a:srgbClr val="000000">
                <a:alpha val="10000"/>
              </a:srgbClr>
            </a:outerShdw>
          </a:effectLst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0" name="Shape 38"/>
          <p:cNvSpPr/>
          <p:nvPr/>
        </p:nvSpPr>
        <p:spPr>
          <a:xfrm>
            <a:off x="4667250" y="4059436"/>
            <a:ext cx="0" cy="529530"/>
          </a:xfrm>
          <a:prstGeom prst="line">
            <a:avLst/>
          </a:prstGeom>
          <a:noFill/>
          <a:ln w="38100">
            <a:solidFill>
              <a:srgbClr val="6D28D9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41" name="Text 39"/>
          <p:cNvSpPr/>
          <p:nvPr/>
        </p:nvSpPr>
        <p:spPr>
          <a:xfrm>
            <a:off x="4781550" y="4154686"/>
            <a:ext cx="3769614" cy="1485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70"/>
              </a:lnSpc>
              <a:spcAft>
                <a:spcPts val="300"/>
              </a:spcAft>
              <a:buNone/>
            </a:pPr>
            <a:r>
              <a:rPr lang="en-US" sz="975" b="1" dirty="0">
                <a:solidFill>
                  <a:srgbClr val="6D28D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10. Notifications</a:t>
            </a:r>
            <a:endParaRPr lang="en-US" sz="975" dirty="0"/>
          </a:p>
        </p:txBody>
      </p:sp>
      <p:sp>
        <p:nvSpPr>
          <p:cNvPr id="42" name="Text 40"/>
          <p:cNvSpPr/>
          <p:nvPr/>
        </p:nvSpPr>
        <p:spPr>
          <a:xfrm>
            <a:off x="4781550" y="4341316"/>
            <a:ext cx="3769614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750" dirty="0">
                <a:solidFill>
                  <a:srgbClr val="33415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Alertes Slack/Email sur succès ou échec du pipeline</a:t>
            </a:r>
            <a:endParaRPr lang="en-US" sz="750" dirty="0"/>
          </a:p>
        </p:txBody>
      </p:sp>
      <p:sp>
        <p:nvSpPr>
          <p:cNvPr id="43" name="Text 41"/>
          <p:cNvSpPr/>
          <p:nvPr/>
        </p:nvSpPr>
        <p:spPr>
          <a:xfrm>
            <a:off x="381000" y="4686300"/>
            <a:ext cx="854964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00"/>
              </a:lnSpc>
              <a:spcAft>
                <a:spcPts val="900"/>
              </a:spcAft>
              <a:buNone/>
            </a:pPr>
            <a:r>
              <a:rPr lang="en-US" sz="750" dirty="0">
                <a:solidFill>
                  <a:srgbClr val="47556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Pipeline sécurisé avec contrôles automatisés à chaque étape - Quality gates à chaque phase</a:t>
            </a:r>
            <a:endParaRPr lang="en-US" sz="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Conception personnalisé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Conception personnalisé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4.xml><?xml version="1.0" encoding="utf-8"?>
<a:theme xmlns:a="http://schemas.openxmlformats.org/drawingml/2006/main" name="1_Conception personnalisé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5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6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1333</TotalTime>
  <Words>2180</Words>
  <Application>Microsoft Macintosh PowerPoint</Application>
  <PresentationFormat>Affichage à l'écran (16:9)</PresentationFormat>
  <Paragraphs>479</Paragraphs>
  <Slides>22</Slides>
  <Notes>21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4</vt:i4>
      </vt:variant>
      <vt:variant>
        <vt:lpstr>Titres des diapositives</vt:lpstr>
      </vt:variant>
      <vt:variant>
        <vt:i4>22</vt:i4>
      </vt:variant>
    </vt:vector>
  </HeadingPairs>
  <TitlesOfParts>
    <vt:vector size="30" baseType="lpstr">
      <vt:lpstr>Aptos</vt:lpstr>
      <vt:lpstr>Aptos Display</vt:lpstr>
      <vt:lpstr>Arial</vt:lpstr>
      <vt:lpstr>Segoe UI</vt:lpstr>
      <vt:lpstr>Office Theme</vt:lpstr>
      <vt:lpstr>2_Conception personnalisée</vt:lpstr>
      <vt:lpstr>Conception personnalisée</vt:lpstr>
      <vt:lpstr>1_Conception personnalisée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DevOps &amp; DevSecOps - De l'agilité à la sécurité intégrée</dc:title>
  <dc:subject>Transformation DevSecOps</dc:subject>
  <dc:creator>Formation DevSecOps</dc:creator>
  <cp:lastModifiedBy>ZATMAN EL</cp:lastModifiedBy>
  <cp:revision>8</cp:revision>
  <dcterms:created xsi:type="dcterms:W3CDTF">2025-12-06T13:29:05Z</dcterms:created>
  <dcterms:modified xsi:type="dcterms:W3CDTF">2025-12-08T11:56:05Z</dcterms:modified>
</cp:coreProperties>
</file>